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57" r:id="rId5"/>
    <p:sldId id="265" r:id="rId6"/>
    <p:sldId id="258" r:id="rId7"/>
    <p:sldId id="264" r:id="rId8"/>
    <p:sldId id="259" r:id="rId9"/>
    <p:sldId id="267" r:id="rId10"/>
    <p:sldId id="268" r:id="rId11"/>
    <p:sldId id="273" r:id="rId12"/>
    <p:sldId id="260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69" r:id="rId21"/>
    <p:sldId id="278" r:id="rId22"/>
    <p:sldId id="281" r:id="rId23"/>
    <p:sldId id="279" r:id="rId24"/>
    <p:sldId id="286" r:id="rId25"/>
    <p:sldId id="282" r:id="rId26"/>
    <p:sldId id="283" r:id="rId27"/>
    <p:sldId id="280" r:id="rId28"/>
    <p:sldId id="284" r:id="rId29"/>
    <p:sldId id="285" r:id="rId30"/>
    <p:sldId id="288" r:id="rId31"/>
    <p:sldId id="287" r:id="rId32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68" y="-9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2" y="2130427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2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8" y="1535113"/>
            <a:ext cx="47743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8" y="2174875"/>
            <a:ext cx="47743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7" y="273052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6356352"/>
            <a:ext cx="342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7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Разговор об этом</a:t>
            </a:r>
            <a:br>
              <a:rPr lang="ru-RU" sz="6000" dirty="0" smtClean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703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Лечение Бартолинита - симптомы, причины — Клиника «Доктор рядо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62" y="1287278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Лечение уретрита в Махачка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" y="1287278"/>
            <a:ext cx="3922587" cy="22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Цистит - воспаление мочевого пузыря. Причины, симптомы, методы лечен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1581"/>
          <a:stretch/>
        </p:blipFill>
        <p:spPr bwMode="auto">
          <a:xfrm>
            <a:off x="7241497" y="1278120"/>
            <a:ext cx="3351258" cy="21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имптомы кольпита у женщин, лечение и профилактика. Препараты для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98" y="3759975"/>
            <a:ext cx="3718074" cy="24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Баланит: Инстинкт Солнца – Медицинский центр в городе Харьк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1" y="4149080"/>
            <a:ext cx="53171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12243" y="6054080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Баланит</a:t>
            </a:r>
            <a:r>
              <a:rPr lang="ru-RU" dirty="0" smtClean="0"/>
              <a:t>, </a:t>
            </a:r>
            <a:r>
              <a:rPr lang="ru-RU" dirty="0" err="1" smtClean="0"/>
              <a:t>баланопостит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Заболевания половых органов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3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к врачу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31" y="1484784"/>
            <a:ext cx="972121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Юношам </a:t>
            </a:r>
            <a:r>
              <a:rPr lang="ru-RU" dirty="0" smtClean="0"/>
              <a:t> нужно </a:t>
            </a:r>
            <a:r>
              <a:rPr lang="ru-RU" dirty="0"/>
              <a:t>посещать уролога как минимум 1 раз в </a:t>
            </a:r>
            <a:r>
              <a:rPr lang="ru-RU" dirty="0" smtClean="0"/>
              <a:t>год. </a:t>
            </a:r>
            <a:r>
              <a:rPr lang="ru-RU" dirty="0" smtClean="0"/>
              <a:t>(3-5 мес.)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Девушкам проходить </a:t>
            </a:r>
            <a:r>
              <a:rPr lang="ru-RU" dirty="0"/>
              <a:t>консультацию гинеколога один раз в 6-12 месяцев, делать это необходимо даже при отсутствии жалоб. </a:t>
            </a:r>
            <a:endParaRPr lang="ru-RU" dirty="0" smtClean="0"/>
          </a:p>
          <a:p>
            <a:r>
              <a:rPr lang="ru-RU" dirty="0" smtClean="0"/>
              <a:t>Лучше </a:t>
            </a:r>
            <a:r>
              <a:rPr lang="ru-RU" dirty="0"/>
              <a:t>всего приходить на прием к доктору в первые дни после окончания менструации, т.е. На 5-9 день менструального </a:t>
            </a:r>
            <a:r>
              <a:rPr lang="ru-RU" dirty="0" smtClean="0"/>
              <a:t>цикла</a:t>
            </a:r>
          </a:p>
          <a:p>
            <a:r>
              <a:rPr lang="ru-RU" dirty="0"/>
              <a:t>Помимо осмотра женщинам необходимо проходить ультразвуковое исследование органов малого таза и УЗИ молочных желез также с 5-го по 9-ый день менструального цикла.</a:t>
            </a:r>
          </a:p>
          <a:p>
            <a:r>
              <a:rPr lang="ru-RU" dirty="0" smtClean="0"/>
              <a:t>Так</a:t>
            </a:r>
            <a:r>
              <a:rPr lang="ru-RU" dirty="0"/>
              <a:t>, через 10 дней после начала половой жизни или появления нового партнера необходимо  сдать анализы на микрофлору и на инфекции, передающиеся половым путем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7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35" y="260648"/>
            <a:ext cx="9721216" cy="1143000"/>
          </a:xfrm>
        </p:spPr>
        <p:txBody>
          <a:bodyPr/>
          <a:lstStyle/>
          <a:p>
            <a:pPr algn="l"/>
            <a:r>
              <a:rPr lang="ru-RU" dirty="0" smtClean="0"/>
              <a:t>ЗППП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829" y="1340768"/>
            <a:ext cx="9937104" cy="3845022"/>
          </a:xfrm>
        </p:spPr>
        <p:txBody>
          <a:bodyPr>
            <a:normAutofit/>
          </a:bodyPr>
          <a:lstStyle/>
          <a:p>
            <a:r>
              <a:rPr lang="ru-RU" u="sng" dirty="0"/>
              <a:t>Заболевания, передающиеся половым путём (ЗППП), или инфекции, передаваемые половым путём (ИППП)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/>
              <a:t> инфекционные заболевания, наиболее частым путём заражения которых является половой контакт.</a:t>
            </a:r>
          </a:p>
        </p:txBody>
      </p:sp>
      <p:pic>
        <p:nvPicPr>
          <p:cNvPr id="4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Заболевания передающиеся половым путем (ЗППП, ИППП) — (клиники D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59" y="4581128"/>
            <a:ext cx="4299844" cy="21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Хламидиоз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Встречается чаще у подростков и молодых людей</a:t>
            </a:r>
            <a:r>
              <a:rPr lang="ru-RU" dirty="0" smtClean="0"/>
              <a:t>.</a:t>
            </a:r>
          </a:p>
          <a:p>
            <a:r>
              <a:rPr lang="ru-RU" dirty="0"/>
              <a:t>Болезнь вызывается бактерией хламидией. </a:t>
            </a:r>
          </a:p>
        </p:txBody>
      </p:sp>
      <p:pic>
        <p:nvPicPr>
          <p:cNvPr id="12290" name="Picture 2" descr="Как проявляется хламидиоз? Лечение и профилактика боле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91" y="3501008"/>
            <a:ext cx="2857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Выделения при хламидиозе у женщин фото | Запись к врач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9" y="378372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Хламидиоз у женщин фото выдел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" y="4140294"/>
            <a:ext cx="3248819" cy="21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Гонорея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31" y="1268760"/>
            <a:ext cx="9721216" cy="4525963"/>
          </a:xfrm>
        </p:spPr>
        <p:txBody>
          <a:bodyPr/>
          <a:lstStyle/>
          <a:p>
            <a:pPr lvl="0"/>
            <a:r>
              <a:rPr lang="ru-RU" dirty="0" smtClean="0"/>
              <a:t>вторая </a:t>
            </a:r>
            <a:r>
              <a:rPr lang="ru-RU" dirty="0"/>
              <a:t>по распространенности </a:t>
            </a:r>
            <a:r>
              <a:rPr lang="ru-RU" dirty="0" smtClean="0"/>
              <a:t>инфекция- вызвана </a:t>
            </a:r>
            <a:r>
              <a:rPr lang="ru-RU" dirty="0"/>
              <a:t>бактерией </a:t>
            </a:r>
            <a:r>
              <a:rPr lang="ru-RU" dirty="0" err="1"/>
              <a:t>нессерией</a:t>
            </a:r>
            <a:r>
              <a:rPr lang="ru-RU" dirty="0"/>
              <a:t> гонореей. </a:t>
            </a:r>
            <a:endParaRPr lang="ru-RU" dirty="0" smtClean="0"/>
          </a:p>
          <a:p>
            <a:pPr lvl="0"/>
            <a:r>
              <a:rPr lang="ru-RU" dirty="0" smtClean="0"/>
              <a:t>При </a:t>
            </a:r>
            <a:r>
              <a:rPr lang="ru-RU" dirty="0"/>
              <a:t>отсутствии лечения может привести к бесплодию как мужчин, так и женщин.</a:t>
            </a:r>
          </a:p>
          <a:p>
            <a:endParaRPr lang="ru-RU" dirty="0"/>
          </a:p>
        </p:txBody>
      </p:sp>
      <p:pic>
        <p:nvPicPr>
          <p:cNvPr id="1026" name="Picture 2" descr="Лечение гонореи | glavrach.com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8" y="3743719"/>
            <a:ext cx="5200649" cy="30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drzn.ru/content/image/gono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" y="3804897"/>
            <a:ext cx="4381004" cy="29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Вирус папилломы человека (ВПЧ)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Появление </a:t>
            </a:r>
            <a:r>
              <a:rPr lang="ru-RU" dirty="0"/>
              <a:t>остроконечных </a:t>
            </a:r>
            <a:r>
              <a:rPr lang="ru-RU" dirty="0" smtClean="0"/>
              <a:t>кондилом.</a:t>
            </a:r>
          </a:p>
          <a:p>
            <a:r>
              <a:rPr lang="ru-RU" dirty="0" smtClean="0"/>
              <a:t>Исследования </a:t>
            </a:r>
            <a:r>
              <a:rPr lang="ru-RU" dirty="0"/>
              <a:t>показывают, что вирус, который вызывает генитальные бородавки, также связан с раком шейки матки.</a:t>
            </a:r>
            <a:endParaRPr lang="ru-RU" dirty="0"/>
          </a:p>
        </p:txBody>
      </p:sp>
      <p:pic>
        <p:nvPicPr>
          <p:cNvPr id="2050" name="Picture 2" descr="Вирус папилломы человека - какое лечение ВПЧ эффективно? | АЛМ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11" y="3789040"/>
            <a:ext cx="3860428" cy="29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ирус папилломы человека: список типов, как лечить ВПЧ? | 59.ru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2"/>
          <a:stretch/>
        </p:blipFill>
        <p:spPr bwMode="auto">
          <a:xfrm>
            <a:off x="648147" y="3657600"/>
            <a:ext cx="4979764" cy="30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Сифилис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Возбудитель этого серьезного венерического заболевания — бледная трепонема, </a:t>
            </a:r>
            <a:endParaRPr lang="ru-RU" dirty="0" smtClean="0"/>
          </a:p>
          <a:p>
            <a:r>
              <a:rPr lang="ru-RU" dirty="0" smtClean="0"/>
              <a:t>Передается от матери к ребенку</a:t>
            </a:r>
            <a:endParaRPr lang="ru-RU" dirty="0"/>
          </a:p>
        </p:txBody>
      </p:sp>
      <p:pic>
        <p:nvPicPr>
          <p:cNvPr id="3074" name="Picture 2" descr="Уровень сифилиса в Саратовской области в 2,4 раза выше среднего в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05" y="4005064"/>
            <a:ext cx="4628298" cy="258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ikarni.com/files/node_illness/sifilis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75" y="4065329"/>
            <a:ext cx="3744416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Вирус иммунодефицита человека (ВИЧ)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68" y="1600202"/>
            <a:ext cx="5364663" cy="4525963"/>
          </a:xfrm>
        </p:spPr>
        <p:txBody>
          <a:bodyPr/>
          <a:lstStyle/>
          <a:p>
            <a:pPr lvl="0"/>
            <a:r>
              <a:rPr lang="ru-RU" dirty="0" smtClean="0"/>
              <a:t>может </a:t>
            </a:r>
            <a:r>
              <a:rPr lang="ru-RU" dirty="0"/>
              <a:t>вызвать СПИД (синдром приобретенного иммунодефицита). </a:t>
            </a:r>
            <a:endParaRPr lang="ru-RU" dirty="0" smtClean="0"/>
          </a:p>
          <a:p>
            <a:pPr lvl="0"/>
            <a:r>
              <a:rPr lang="ru-RU" dirty="0" smtClean="0"/>
              <a:t>атакует </a:t>
            </a:r>
            <a:r>
              <a:rPr lang="ru-RU" dirty="0"/>
              <a:t>клетки иммунной </a:t>
            </a:r>
            <a:r>
              <a:rPr lang="ru-RU" dirty="0" smtClean="0"/>
              <a:t>системы</a:t>
            </a:r>
            <a:endParaRPr lang="ru-RU" dirty="0"/>
          </a:p>
        </p:txBody>
      </p:sp>
      <p:pic>
        <p:nvPicPr>
          <p:cNvPr id="4098" name="Picture 2" descr="Вирус иммунодефицита человека и СПИД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35" y="4933166"/>
            <a:ext cx="1708448" cy="17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 вирусе, иммунитете и путях передачи 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37" y="2170583"/>
            <a:ext cx="5051513" cy="44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Гепатит В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поражает </a:t>
            </a:r>
            <a:r>
              <a:rPr lang="ru-RU" dirty="0" smtClean="0"/>
              <a:t>печень</a:t>
            </a:r>
          </a:p>
          <a:p>
            <a:pPr lvl="0"/>
            <a:r>
              <a:rPr lang="ru-RU" dirty="0" smtClean="0"/>
              <a:t>Не </a:t>
            </a:r>
            <a:r>
              <a:rPr lang="ru-RU" dirty="0"/>
              <a:t>существует </a:t>
            </a:r>
            <a:r>
              <a:rPr lang="ru-RU" dirty="0" smtClean="0"/>
              <a:t>лечения </a:t>
            </a:r>
            <a:r>
              <a:rPr lang="ru-RU" dirty="0"/>
              <a:t>этой болезни, однако для защиты от вируса проводится вакцинация.</a:t>
            </a:r>
          </a:p>
          <a:p>
            <a:endParaRPr lang="ru-RU" dirty="0"/>
          </a:p>
        </p:txBody>
      </p:sp>
      <p:pic>
        <p:nvPicPr>
          <p:cNvPr id="5122" name="Picture 2" descr="Сколько времени лечится гепатит В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47" y="3645024"/>
            <a:ext cx="4407446" cy="293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Причинами возникновения ЗППП может стать следующее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Незащищенный секс;</a:t>
            </a:r>
          </a:p>
          <a:p>
            <a:pPr lvl="0"/>
            <a:r>
              <a:rPr lang="ru-RU" dirty="0"/>
              <a:t>Наличие ЗППП у вашего полового партнера;</a:t>
            </a:r>
          </a:p>
          <a:p>
            <a:pPr lvl="0"/>
            <a:r>
              <a:rPr lang="ru-RU" dirty="0"/>
              <a:t>Частая смена половых партнеров;</a:t>
            </a:r>
          </a:p>
          <a:p>
            <a:pPr lvl="0"/>
            <a:r>
              <a:rPr lang="ru-RU" dirty="0"/>
              <a:t>Наличие других половых партнеров у вашего партнера.</a:t>
            </a:r>
          </a:p>
          <a:p>
            <a:endParaRPr lang="ru-RU" dirty="0"/>
          </a:p>
        </p:txBody>
      </p:sp>
      <p:pic>
        <p:nvPicPr>
          <p:cNvPr id="6146" name="Picture 2" descr="Профилактика заболеваний, передающихся половым путем | Сайт д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91" y="3914765"/>
            <a:ext cx="2935213" cy="29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31" y="2348880"/>
            <a:ext cx="97212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начинается пубертатный период?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Симптомы ЗПП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" y="847015"/>
            <a:ext cx="10431322" cy="55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Контрацепция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31" y="1255171"/>
            <a:ext cx="9721216" cy="4525963"/>
          </a:xfrm>
        </p:spPr>
        <p:txBody>
          <a:bodyPr/>
          <a:lstStyle/>
          <a:p>
            <a:r>
              <a:rPr lang="ru-RU" dirty="0"/>
              <a:t>Контрацепция – это совокупность различных способов предупреждения наступления беременности при половых контактах.</a:t>
            </a:r>
          </a:p>
        </p:txBody>
      </p:sp>
    </p:spTree>
    <p:extLst>
      <p:ext uri="{BB962C8B-B14F-4D97-AF65-F5344CB8AC3E}">
        <p14:creationId xmlns:p14="http://schemas.microsoft.com/office/powerpoint/2010/main" val="35342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Что такое контрацепци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288"/>
            <a:ext cx="102108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1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 один вид контрацепции не дает 100% гарантию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6818" y="1600202"/>
            <a:ext cx="3564465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Контрацептивы: самые эффективные и неэффективные варианты – Зожни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202452"/>
            <a:ext cx="10554487" cy="51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оздать мем &quot;мифы о контрацепции, girlfriend, дружный женский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/>
        </p:blipFill>
        <p:spPr bwMode="auto">
          <a:xfrm>
            <a:off x="2448347" y="4653136"/>
            <a:ext cx="5606058" cy="27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328" y="925832"/>
            <a:ext cx="9721216" cy="4525963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5700" dirty="0" smtClean="0"/>
              <a:t>Первый </a:t>
            </a:r>
            <a:r>
              <a:rPr lang="ru-RU" sz="5700" dirty="0"/>
              <a:t>секс не заканчивается зачатием</a:t>
            </a:r>
          </a:p>
          <a:p>
            <a:r>
              <a:rPr lang="ru-RU" sz="5700" dirty="0" smtClean="0"/>
              <a:t>Во </a:t>
            </a:r>
            <a:r>
              <a:rPr lang="ru-RU" sz="5700" dirty="0"/>
              <a:t>время месячных не бывает зачатия</a:t>
            </a:r>
          </a:p>
          <a:p>
            <a:r>
              <a:rPr lang="ru-RU" sz="5700" dirty="0"/>
              <a:t>Календарный метод и прерванный половой акт работают</a:t>
            </a:r>
          </a:p>
          <a:p>
            <a:r>
              <a:rPr lang="ru-RU" sz="5700" dirty="0"/>
              <a:t>Не бывает беременности, если женщина не испытала оргазма</a:t>
            </a:r>
          </a:p>
          <a:p>
            <a:r>
              <a:rPr lang="ru-RU" sz="5700" dirty="0"/>
              <a:t>Народные методы </a:t>
            </a:r>
            <a:r>
              <a:rPr lang="ru-RU" sz="5700" dirty="0" smtClean="0"/>
              <a:t>лучше (</a:t>
            </a:r>
            <a:r>
              <a:rPr lang="ru-RU" sz="5700" dirty="0"/>
              <a:t>Долька лимона</a:t>
            </a:r>
            <a:r>
              <a:rPr lang="ru-RU" sz="5700" dirty="0" smtClean="0"/>
              <a:t>.</a:t>
            </a:r>
            <a:r>
              <a:rPr lang="ru-RU" sz="5700" dirty="0"/>
              <a:t> Горячая ванна</a:t>
            </a:r>
            <a:r>
              <a:rPr lang="ru-RU" sz="5700" dirty="0" smtClean="0"/>
              <a:t>.</a:t>
            </a:r>
            <a:r>
              <a:rPr lang="ru-RU" sz="5700" dirty="0"/>
              <a:t> Подмывания и спринцевания растворами</a:t>
            </a:r>
            <a:r>
              <a:rPr lang="ru-RU" sz="5700" dirty="0" smtClean="0"/>
              <a:t>.)</a:t>
            </a:r>
            <a:endParaRPr lang="ru-RU" sz="5700" dirty="0"/>
          </a:p>
          <a:p>
            <a:r>
              <a:rPr lang="ru-RU" sz="5700" dirty="0"/>
              <a:t>Пусть партнёр предохраняется, это не моя задача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2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Подростковая беременность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12 </a:t>
            </a:r>
            <a:r>
              <a:rPr lang="ru-RU" b="1" dirty="0"/>
              <a:t>миллионов девочек в возрасте 15-19 лет </a:t>
            </a:r>
            <a:endParaRPr lang="ru-RU" b="1" dirty="0" smtClean="0"/>
          </a:p>
          <a:p>
            <a:r>
              <a:rPr lang="ru-RU" b="1" dirty="0" smtClean="0"/>
              <a:t>777 </a:t>
            </a:r>
            <a:r>
              <a:rPr lang="ru-RU" b="1" dirty="0"/>
              <a:t>000 девочек в возрасте до 15 </a:t>
            </a:r>
            <a:r>
              <a:rPr lang="ru-RU" b="1" dirty="0" smtClean="0"/>
              <a:t>лет</a:t>
            </a:r>
          </a:p>
        </p:txBody>
      </p:sp>
      <p:pic>
        <p:nvPicPr>
          <p:cNvPr id="10247" name="Picture 7" descr="Ранняя беременность у подростков, что делать будущей маме | I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99" y="3140968"/>
            <a:ext cx="6286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91" y="1196752"/>
            <a:ext cx="972121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основной причиной смертности среди девочек в возрасте 15-19 лет во всем </a:t>
            </a:r>
            <a:r>
              <a:rPr lang="ru-RU" dirty="0" smtClean="0"/>
              <a:t>мире</a:t>
            </a:r>
          </a:p>
          <a:p>
            <a:r>
              <a:rPr lang="ru-RU" dirty="0"/>
              <a:t> </a:t>
            </a:r>
            <a:r>
              <a:rPr lang="ru-RU" dirty="0" smtClean="0"/>
              <a:t>небезопасного аборта</a:t>
            </a:r>
            <a:endParaRPr lang="ru-RU" dirty="0"/>
          </a:p>
          <a:p>
            <a:r>
              <a:rPr lang="ru-RU" dirty="0" smtClean="0"/>
              <a:t>Высокая смертность новорожденных</a:t>
            </a:r>
          </a:p>
          <a:p>
            <a:r>
              <a:rPr lang="ru-RU" dirty="0"/>
              <a:t>Инфекции</a:t>
            </a:r>
          </a:p>
          <a:p>
            <a:r>
              <a:rPr lang="ru-RU" dirty="0" smtClean="0"/>
              <a:t>Бесплодие</a:t>
            </a:r>
          </a:p>
          <a:p>
            <a:r>
              <a:rPr lang="ru-RU" dirty="0"/>
              <a:t>социальное неприятие </a:t>
            </a:r>
            <a:endParaRPr lang="ru-RU" dirty="0" smtClean="0"/>
          </a:p>
          <a:p>
            <a:r>
              <a:rPr lang="ru-RU" dirty="0" smtClean="0"/>
              <a:t>насилие </a:t>
            </a:r>
            <a:r>
              <a:rPr lang="ru-RU" dirty="0"/>
              <a:t>со </a:t>
            </a:r>
            <a:r>
              <a:rPr lang="ru-RU" dirty="0" smtClean="0"/>
              <a:t>стороны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партнеров, </a:t>
            </a:r>
            <a:r>
              <a:rPr lang="ru-RU" dirty="0" smtClean="0"/>
              <a:t>родителей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сверстников.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5 причин ранней беременности в подростковом возрасте: как убереч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31" y="3429000"/>
            <a:ext cx="4497453" cy="29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Здоровые и нездоровые отношения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31" y="1022002"/>
            <a:ext cx="972121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Вступать в отношения имеет смысл только с тем, к кому есть настоящий </a:t>
            </a:r>
            <a:r>
              <a:rPr lang="ru-RU" dirty="0" smtClean="0"/>
              <a:t> и взаимный интерес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2290" name="Picture 2" descr="https://blog.mann-ivanov-ferber.ru/wp-content/uploads/2018/07/image7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9" y="3068960"/>
            <a:ext cx="8105778" cy="34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09" y="200198"/>
            <a:ext cx="9721216" cy="4525963"/>
          </a:xfrm>
        </p:spPr>
        <p:txBody>
          <a:bodyPr/>
          <a:lstStyle/>
          <a:p>
            <a:r>
              <a:rPr lang="ru-RU" dirty="0"/>
              <a:t>Если один человек обращается с другим неуважительно, если в паре нет равенства, безопасности и доверия, то с этими отношениями что-то не так.</a:t>
            </a:r>
            <a:endParaRPr lang="ru-RU" dirty="0"/>
          </a:p>
        </p:txBody>
      </p:sp>
      <p:pic>
        <p:nvPicPr>
          <p:cNvPr id="13314" name="Picture 2" descr="https://blog.mann-ivanov-ferber.ru/wp-content/uploads/2018/07/image1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2348880"/>
            <a:ext cx="9626546" cy="38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Интимные отношения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39" y="1268760"/>
            <a:ext cx="9721216" cy="4525963"/>
          </a:xfrm>
        </p:spPr>
        <p:txBody>
          <a:bodyPr/>
          <a:lstStyle/>
          <a:p>
            <a:r>
              <a:rPr lang="ru-RU" dirty="0" smtClean="0"/>
              <a:t>Согласие</a:t>
            </a:r>
          </a:p>
          <a:p>
            <a:r>
              <a:rPr lang="ru-RU" dirty="0" smtClean="0"/>
              <a:t>Умей сказать «нет</a:t>
            </a:r>
            <a:r>
              <a:rPr lang="ru-RU" dirty="0"/>
              <a:t>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«нет») означает </a:t>
            </a:r>
            <a:r>
              <a:rPr lang="ru-RU" dirty="0"/>
              <a:t>«нет». Согласия не было. Это желание нужно уважать</a:t>
            </a:r>
            <a:endParaRPr lang="ru-RU" dirty="0" smtClean="0"/>
          </a:p>
          <a:p>
            <a:r>
              <a:rPr lang="ru-RU" dirty="0" smtClean="0"/>
              <a:t>уважения </a:t>
            </a:r>
            <a:r>
              <a:rPr lang="ru-RU" dirty="0"/>
              <a:t>друг к </a:t>
            </a:r>
            <a:r>
              <a:rPr lang="ru-RU" dirty="0" smtClean="0"/>
              <a:t>другу</a:t>
            </a:r>
          </a:p>
          <a:p>
            <a:r>
              <a:rPr lang="ru-RU" dirty="0" smtClean="0"/>
              <a:t>контрацептивы</a:t>
            </a:r>
            <a:endParaRPr lang="ru-RU" dirty="0"/>
          </a:p>
        </p:txBody>
      </p:sp>
      <p:pic>
        <p:nvPicPr>
          <p:cNvPr id="14338" name="Picture 2" descr="https://blog.mann-ivanov-ferber.ru/wp-content/uploads/2018/07/image6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38" y="3861048"/>
            <a:ext cx="4058816" cy="2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Пубертатный период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1590" y="1412776"/>
            <a:ext cx="4770596" cy="4958011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Мальчики (12-16 лет)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Тестостерон</a:t>
            </a:r>
          </a:p>
          <a:p>
            <a:r>
              <a:rPr lang="ru-RU" dirty="0" smtClean="0"/>
              <a:t>Поллюции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44691" y="1412776"/>
            <a:ext cx="4770596" cy="4857405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 Девочки </a:t>
            </a:r>
            <a:r>
              <a:rPr lang="ru-RU" u="sng" dirty="0"/>
              <a:t>(</a:t>
            </a:r>
            <a:r>
              <a:rPr lang="ru-RU" u="sng" dirty="0" smtClean="0"/>
              <a:t>10-14 </a:t>
            </a:r>
            <a:r>
              <a:rPr lang="ru-RU" u="sng" dirty="0"/>
              <a:t>лет</a:t>
            </a:r>
            <a:r>
              <a:rPr lang="ru-RU" u="sng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Эстроген</a:t>
            </a:r>
          </a:p>
          <a:p>
            <a:r>
              <a:rPr lang="ru-RU" dirty="0" smtClean="0"/>
              <a:t>Менструации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Типы женской фигуры | Passion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54" y="4458786"/>
            <a:ext cx="4320480" cy="23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типов мужской фигуры | Подбираем одежду для каждого | Мужско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0" y="4437112"/>
            <a:ext cx="4269005" cy="22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8347" y="2661806"/>
            <a:ext cx="53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</a:t>
            </a:r>
            <a:r>
              <a:rPr lang="ru-RU" sz="3200" dirty="0" smtClean="0"/>
              <a:t>изические изменения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84251" y="2090783"/>
            <a:ext cx="729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зменения гормонального фона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67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155" y="692696"/>
            <a:ext cx="9721216" cy="11430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Любовь к себе – это не долг, а единственный здоровый путь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Любить себя | Пора Жить Счастли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15" y="1916832"/>
            <a:ext cx="6858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2468" y="3068960"/>
            <a:ext cx="9721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Как избавиться от запаха пота на одежде: проверенные мет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3" y="2582877"/>
            <a:ext cx="5553665" cy="37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52903"/>
            <a:ext cx="5505962" cy="372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92213" y="332656"/>
            <a:ext cx="9721216" cy="1143000"/>
          </a:xfrm>
        </p:spPr>
        <p:txBody>
          <a:bodyPr/>
          <a:lstStyle/>
          <a:p>
            <a:r>
              <a:rPr lang="ru-RU" dirty="0" smtClean="0"/>
              <a:t>Гигиена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68" y="1600202"/>
            <a:ext cx="9685143" cy="4525963"/>
          </a:xfrm>
        </p:spPr>
        <p:txBody>
          <a:bodyPr/>
          <a:lstStyle/>
          <a:p>
            <a:r>
              <a:rPr lang="ru-RU" dirty="0" smtClean="0"/>
              <a:t>Запах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6" descr="File:Gender signs.p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езодорант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43" y="229792"/>
            <a:ext cx="2353084" cy="23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езодорант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92" y="102944"/>
            <a:ext cx="2012399" cy="23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к пользоваться дезодорантом и антиперспирантом | Rexo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17" y="658719"/>
            <a:ext cx="1739373" cy="17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Дезодорант &quot;ZERO&quot; без запах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17" y="96175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6" descr="Как избавиться от запаха пота на одежде: отстирать и вывести навсег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8" descr="Как избавиться от запаха пота на одежде: отстирать и вывести навсег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31" y="2492896"/>
            <a:ext cx="9721216" cy="1143000"/>
          </a:xfrm>
        </p:spPr>
        <p:txBody>
          <a:bodyPr/>
          <a:lstStyle/>
          <a:p>
            <a:r>
              <a:rPr lang="ru-RU" dirty="0" smtClean="0"/>
              <a:t>Сколько раз в день нужно мыться?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33" y="1861948"/>
            <a:ext cx="9721216" cy="4525963"/>
          </a:xfrm>
        </p:spPr>
        <p:txBody>
          <a:bodyPr/>
          <a:lstStyle/>
          <a:p>
            <a:r>
              <a:rPr lang="ru-RU" dirty="0" smtClean="0"/>
              <a:t>1 раз в неделю с мылом</a:t>
            </a:r>
          </a:p>
          <a:p>
            <a:r>
              <a:rPr lang="ru-RU" dirty="0" smtClean="0"/>
              <a:t>Каждый день чистой проточной водой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92213" y="332656"/>
            <a:ext cx="9721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Гигиена </a:t>
            </a:r>
            <a:endParaRPr lang="ru-RU" dirty="0"/>
          </a:p>
        </p:txBody>
      </p:sp>
      <p:pic>
        <p:nvPicPr>
          <p:cNvPr id="5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к часто нужно мыть лиц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57" y="3501008"/>
            <a:ext cx="48054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Сколько раз в неделю нужно мыться (пора уже делать это правильн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70" y="3140968"/>
            <a:ext cx="3905655" cy="363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9001" y="1340768"/>
            <a:ext cx="54006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/>
              <a:t>КАК ЧАСТО НУЖНО МЫТЬСЯ ЧЕЛОВЕКУ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интимной гигиены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107" y="1556792"/>
            <a:ext cx="972121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Регулярность</a:t>
            </a:r>
          </a:p>
          <a:p>
            <a:pPr fontAlgn="base"/>
            <a:r>
              <a:rPr lang="ru-RU" dirty="0"/>
              <a:t>Простой воды достаточно</a:t>
            </a:r>
          </a:p>
          <a:p>
            <a:pPr fontAlgn="base"/>
            <a:r>
              <a:rPr lang="ru-RU" dirty="0"/>
              <a:t>Спереди назад</a:t>
            </a:r>
          </a:p>
          <a:p>
            <a:pPr fontAlgn="base"/>
            <a:r>
              <a:rPr lang="ru-RU" dirty="0"/>
              <a:t>Без фанатизма</a:t>
            </a:r>
          </a:p>
          <a:p>
            <a:pPr fontAlgn="base"/>
            <a:r>
              <a:rPr lang="ru-RU" dirty="0"/>
              <a:t>Если мыло, то нейтральное</a:t>
            </a:r>
          </a:p>
          <a:p>
            <a:r>
              <a:rPr lang="ru-RU" dirty="0"/>
              <a:t>Аптечные средства — не маркетинговый ход</a:t>
            </a:r>
          </a:p>
          <a:p>
            <a:pPr fontAlgn="base"/>
            <a:r>
              <a:rPr lang="ru-RU" dirty="0" smtClean="0"/>
              <a:t>Прокладки </a:t>
            </a:r>
            <a:r>
              <a:rPr lang="ru-RU" dirty="0"/>
              <a:t>на каждый день — не средство </a:t>
            </a:r>
            <a:r>
              <a:rPr lang="ru-RU" dirty="0" smtClean="0"/>
              <a:t>гигиены</a:t>
            </a:r>
          </a:p>
          <a:p>
            <a:pPr fontAlgn="base"/>
            <a:r>
              <a:rPr lang="ru-RU" dirty="0" smtClean="0"/>
              <a:t>Внимание </a:t>
            </a:r>
            <a:r>
              <a:rPr lang="ru-RU" dirty="0"/>
              <a:t>на бельё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31" y="1449833"/>
            <a:ext cx="9721216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Гигиенические средства для девочек (тампоны, прокладки, менструальные чаши) </a:t>
            </a:r>
          </a:p>
          <a:p>
            <a:r>
              <a:rPr lang="ru-RU" sz="2400" dirty="0"/>
              <a:t>Регулярное </a:t>
            </a:r>
            <a:r>
              <a:rPr lang="ru-RU" sz="2400" dirty="0" smtClean="0"/>
              <a:t>мытье </a:t>
            </a:r>
            <a:endParaRPr lang="ru-RU" sz="2400" dirty="0"/>
          </a:p>
          <a:p>
            <a:r>
              <a:rPr lang="ru-RU" sz="2400" dirty="0"/>
              <a:t>Чистое белье и свободная одежда</a:t>
            </a:r>
          </a:p>
          <a:p>
            <a:r>
              <a:rPr lang="ru-RU" sz="2400" dirty="0"/>
              <a:t>Регулярная смена гигиенических </a:t>
            </a:r>
            <a:r>
              <a:rPr lang="ru-RU" sz="2400" dirty="0" smtClean="0"/>
              <a:t>средств</a:t>
            </a:r>
          </a:p>
          <a:p>
            <a:pPr fontAlgn="base"/>
            <a:r>
              <a:rPr lang="ru-RU" dirty="0"/>
              <a:t>Если мыло, то нейтральное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0115" y="332656"/>
            <a:ext cx="9721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Гигиена во время менструации </a:t>
            </a:r>
            <a:endParaRPr lang="ru-RU" dirty="0"/>
          </a:p>
        </p:txBody>
      </p:sp>
      <p:pic>
        <p:nvPicPr>
          <p:cNvPr id="5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игиена мамочек во время менструации: тампоны или прокладки – чт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99" y="4144779"/>
            <a:ext cx="3498452" cy="20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редства для интимной гигиены: индекс pH, состав, лучшие марки по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13" y="4176670"/>
            <a:ext cx="3381655" cy="20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равила интимной гигиены в критические дни - Гинекология - TCH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946" y="4144779"/>
            <a:ext cx="4248472" cy="21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31" y="2636912"/>
            <a:ext cx="97212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чему может привезти нарушение правил интимной гигиены?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секс – икона - ico,png,icns,Бесплатные иконки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420"/>
            <a:ext cx="1076599" cy="1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497</Words>
  <Application>Microsoft Office PowerPoint</Application>
  <PresentationFormat>Произвольный</PresentationFormat>
  <Paragraphs>113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Разговор об этом </vt:lpstr>
      <vt:lpstr>Когда начинается пубертатный период?</vt:lpstr>
      <vt:lpstr>Пубертатный период</vt:lpstr>
      <vt:lpstr>Гигиена </vt:lpstr>
      <vt:lpstr>Сколько раз в день нужно мыться?</vt:lpstr>
      <vt:lpstr>Презентация PowerPoint</vt:lpstr>
      <vt:lpstr>Правила интимной гигиены</vt:lpstr>
      <vt:lpstr>Презентация PowerPoint</vt:lpstr>
      <vt:lpstr>К чему может привезти нарушение правил интимной гигиены?</vt:lpstr>
      <vt:lpstr>Заболевания половых органов </vt:lpstr>
      <vt:lpstr>Поход к врачу </vt:lpstr>
      <vt:lpstr>ЗППП</vt:lpstr>
      <vt:lpstr>Хламидиоз</vt:lpstr>
      <vt:lpstr>Гонорея.</vt:lpstr>
      <vt:lpstr>Вирус папилломы человека (ВПЧ).</vt:lpstr>
      <vt:lpstr>Сифилис</vt:lpstr>
      <vt:lpstr>Вирус иммунодефицита человека (ВИЧ). </vt:lpstr>
      <vt:lpstr>Гепатит В. </vt:lpstr>
      <vt:lpstr>Причинами возникновения ЗППП может стать следующее</vt:lpstr>
      <vt:lpstr>Презентация PowerPoint</vt:lpstr>
      <vt:lpstr>Контрацепция </vt:lpstr>
      <vt:lpstr>Презентация PowerPoint</vt:lpstr>
      <vt:lpstr>Не один вид контрацепции не дает 100% гарантию </vt:lpstr>
      <vt:lpstr>Мифы</vt:lpstr>
      <vt:lpstr>Подростковая беременность</vt:lpstr>
      <vt:lpstr>Последствия</vt:lpstr>
      <vt:lpstr>Здоровые и нездоровые отношения </vt:lpstr>
      <vt:lpstr>Презентация PowerPoint</vt:lpstr>
      <vt:lpstr>Интимные отношения  </vt:lpstr>
      <vt:lpstr>Любовь к себе – это не долг, а единственный здоровый путь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 об этом </dc:title>
  <dc:creator>Valentina</dc:creator>
  <cp:lastModifiedBy>Valentina</cp:lastModifiedBy>
  <cp:revision>26</cp:revision>
  <dcterms:created xsi:type="dcterms:W3CDTF">2020-05-20T19:02:15Z</dcterms:created>
  <dcterms:modified xsi:type="dcterms:W3CDTF">2020-05-21T11:47:15Z</dcterms:modified>
</cp:coreProperties>
</file>