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3" r:id="rId4"/>
    <p:sldId id="265" r:id="rId5"/>
    <p:sldId id="266" r:id="rId6"/>
    <p:sldId id="264" r:id="rId7"/>
    <p:sldId id="262" r:id="rId8"/>
    <p:sldId id="258" r:id="rId9"/>
    <p:sldId id="271" r:id="rId10"/>
    <p:sldId id="270" r:id="rId11"/>
    <p:sldId id="272" r:id="rId12"/>
    <p:sldId id="261" r:id="rId13"/>
    <p:sldId id="267" r:id="rId14"/>
    <p:sldId id="268" r:id="rId15"/>
    <p:sldId id="273" r:id="rId16"/>
    <p:sldId id="269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D82DD9-B6D7-46CF-B713-156F00473A01}">
          <p14:sldIdLst>
            <p14:sldId id="256"/>
            <p14:sldId id="257"/>
            <p14:sldId id="263"/>
            <p14:sldId id="265"/>
            <p14:sldId id="266"/>
            <p14:sldId id="264"/>
            <p14:sldId id="262"/>
            <p14:sldId id="258"/>
            <p14:sldId id="271"/>
            <p14:sldId id="270"/>
            <p14:sldId id="272"/>
            <p14:sldId id="261"/>
            <p14:sldId id="267"/>
            <p14:sldId id="268"/>
            <p14:sldId id="273"/>
            <p14:sldId id="269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>
      <p:cViewPr>
        <p:scale>
          <a:sx n="70" d="100"/>
          <a:sy n="70" d="100"/>
        </p:scale>
        <p:origin x="-1308" y="-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895E9-351B-4672-B3C7-1B8D8F139384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7C017-578A-4491-85B2-DFADE9A82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1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C017-578A-4491-85B2-DFADE9A8243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5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C017-578A-4491-85B2-DFADE9A8243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5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39279A-87E8-4223-BD57-2191199B6AD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70BF5EA-CFB0-4BDE-B72A-289405B7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Повышение мотивации учеников на уроках биологии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Старостенко В.Г.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6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18615"/>
            <a:ext cx="10972800" cy="5958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/>
              <a:t>Сегодня </a:t>
            </a:r>
            <a:r>
              <a:rPr lang="ru-RU" sz="2700" dirty="0"/>
              <a:t>вы пошли на очень важное для </a:t>
            </a:r>
            <a:r>
              <a:rPr lang="ru-RU" sz="2700" dirty="0" smtClean="0"/>
              <a:t>вас занятие</a:t>
            </a:r>
            <a:r>
              <a:rPr lang="ru-RU" sz="2700" dirty="0"/>
              <a:t>, которое вам по-настоящему </a:t>
            </a:r>
            <a:r>
              <a:rPr lang="ru-RU" sz="2700" dirty="0" smtClean="0"/>
              <a:t>нравится. Профессор </a:t>
            </a:r>
            <a:r>
              <a:rPr lang="ru-RU" sz="2700" dirty="0"/>
              <a:t>вернул вам проверенные </a:t>
            </a:r>
            <a:r>
              <a:rPr lang="ru-RU" sz="2700" dirty="0" smtClean="0"/>
              <a:t>контрольные работы</a:t>
            </a:r>
            <a:r>
              <a:rPr lang="ru-RU" sz="2700" dirty="0"/>
              <a:t>, вы получили тройку с плюсом. Вы крайне</a:t>
            </a:r>
          </a:p>
          <a:p>
            <a:pPr marL="0" indent="0">
              <a:buNone/>
            </a:pPr>
            <a:r>
              <a:rPr lang="ru-RU" sz="2700" dirty="0"/>
              <a:t>разочарованы. Добравшись вечером до дома, </a:t>
            </a:r>
            <a:r>
              <a:rPr lang="ru-RU" sz="2700" dirty="0" smtClean="0"/>
              <a:t>вы обнаружили </a:t>
            </a:r>
            <a:r>
              <a:rPr lang="ru-RU" sz="2700" dirty="0"/>
              <a:t>квитанцию на оплату штрафа </a:t>
            </a:r>
            <a:r>
              <a:rPr lang="ru-RU" sz="2700" dirty="0" smtClean="0"/>
              <a:t>за неправильную </a:t>
            </a:r>
            <a:r>
              <a:rPr lang="ru-RU" sz="2700" dirty="0"/>
              <a:t>парковку. Вконец расстроившись, </a:t>
            </a:r>
            <a:r>
              <a:rPr lang="ru-RU" sz="2700" dirty="0" smtClean="0"/>
              <a:t>вы позвонили </a:t>
            </a:r>
            <a:r>
              <a:rPr lang="ru-RU" sz="2700" dirty="0"/>
              <a:t>лучшему другу, чтобы поделиться с </a:t>
            </a:r>
            <a:r>
              <a:rPr lang="ru-RU" sz="2700" dirty="0" smtClean="0"/>
              <a:t>ним переживаниями</a:t>
            </a:r>
            <a:r>
              <a:rPr lang="ru-RU" sz="2700" dirty="0"/>
              <a:t>, но он от вас как бы отмахнулся.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3200" dirty="0" smtClean="0"/>
              <a:t>Что </a:t>
            </a:r>
            <a:r>
              <a:rPr lang="ru-RU" sz="3200" dirty="0"/>
              <a:t>вы подумаете? Как вы себя</a:t>
            </a:r>
          </a:p>
          <a:p>
            <a:pPr marL="0" indent="0" algn="ctr">
              <a:buNone/>
            </a:pPr>
            <a:r>
              <a:rPr lang="ru-RU" sz="3200" dirty="0"/>
              <a:t>почувствуете? Что вы сделаете?</a:t>
            </a:r>
          </a:p>
        </p:txBody>
      </p:sp>
    </p:spTree>
    <p:extLst>
      <p:ext uri="{BB962C8B-B14F-4D97-AF65-F5344CB8AC3E}">
        <p14:creationId xmlns:p14="http://schemas.microsoft.com/office/powerpoint/2010/main" val="416781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812" y="427841"/>
            <a:ext cx="58366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«Я ощутил бы себя отвергнутым»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«Я подумал бы, что я полный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неудачник»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«Что я дурак»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«Я почувствовал бы себя жалким и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тупым — кто угодно лучше меня»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Кому-то наверху я точно не нравлюсь»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«Весь мир на меня ополчился»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Жизнь несправедлива, и все усилия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напрасны»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«Жизнь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несправедлива.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Со мной никогда не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происходит ничего хорошего»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«Я самый несчастный в мире человек».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7678" y="485384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«Мне нужно серьезнее взяться за учебу,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быть более внимательным, паркуя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машину, и узнать у своего друга, не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случилось ли с ним что-нибудь в тот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день».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«Тройка покажет мне, что нужно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прилагать гораздо больше усилий по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этому предмету, но до конца семестра у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меня еще будет время подтянуть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успеваемость».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«Я подумаю над тем, как мне лучше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подготовиться (или изменить метод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подготовки) к очередному тесту, оплачу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штраф и при следующем же разговоре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выясню, что произошло с моим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другом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0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27860" r="24956" b="27463"/>
          <a:stretch/>
        </p:blipFill>
        <p:spPr bwMode="auto">
          <a:xfrm>
            <a:off x="168322" y="95533"/>
            <a:ext cx="12023678" cy="625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82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35981" r="25314" b="13870"/>
          <a:stretch/>
        </p:blipFill>
        <p:spPr bwMode="auto">
          <a:xfrm>
            <a:off x="99433" y="0"/>
            <a:ext cx="12092567" cy="687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3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3" t="19742" r="25581" b="31861"/>
          <a:stretch/>
        </p:blipFill>
        <p:spPr bwMode="auto">
          <a:xfrm>
            <a:off x="369164" y="318015"/>
            <a:ext cx="11436149" cy="635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18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Приёмы формирования установки на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Новая тема даст нам всем возможность проявить себя!</a:t>
            </a:r>
          </a:p>
          <a:p>
            <a:r>
              <a:rPr lang="ru-RU" dirty="0"/>
              <a:t>В нашем классе у каждого есть возможность решить сложную задачу. Я</a:t>
            </a:r>
          </a:p>
          <a:p>
            <a:r>
              <a:rPr lang="ru-RU" dirty="0"/>
              <a:t>здесь, чтобы помочь вам справиться.</a:t>
            </a:r>
          </a:p>
          <a:p>
            <a:r>
              <a:rPr lang="ru-RU" dirty="0" smtClean="0"/>
              <a:t>Беритесь </a:t>
            </a:r>
            <a:r>
              <a:rPr lang="ru-RU" dirty="0"/>
              <a:t>за сложные задачи и не бойтесь ошибаться – это </a:t>
            </a:r>
            <a:r>
              <a:rPr lang="ru-RU" dirty="0" smtClean="0"/>
              <a:t>требует большого </a:t>
            </a:r>
            <a:r>
              <a:rPr lang="ru-RU" dirty="0"/>
              <a:t>труда, но зато приводит к потрясающим результатам.</a:t>
            </a:r>
          </a:p>
          <a:p>
            <a:r>
              <a:rPr lang="ru-RU" dirty="0"/>
              <a:t>Да, это трудно, но через трудности мы учимся новому. Если бы мы все</a:t>
            </a:r>
          </a:p>
          <a:p>
            <a:pPr marL="0" indent="0">
              <a:buNone/>
            </a:pPr>
            <a:r>
              <a:rPr lang="ru-RU" dirty="0" smtClean="0"/>
              <a:t> знали </a:t>
            </a:r>
            <a:r>
              <a:rPr lang="ru-RU" dirty="0"/>
              <a:t>и умели, то в учебе не было бы никакого </a:t>
            </a:r>
            <a:r>
              <a:rPr lang="ru-RU" dirty="0" smtClean="0"/>
              <a:t>смысла!</a:t>
            </a:r>
          </a:p>
          <a:p>
            <a:r>
              <a:rPr lang="ru-RU" dirty="0" smtClean="0"/>
              <a:t>Что </a:t>
            </a:r>
            <a:r>
              <a:rPr lang="ru-RU" dirty="0"/>
              <a:t>именно показалось тебе трудным? Давай посмотрим на </a:t>
            </a:r>
            <a:r>
              <a:rPr lang="ru-RU" dirty="0" smtClean="0"/>
              <a:t>детали</a:t>
            </a:r>
          </a:p>
          <a:p>
            <a:r>
              <a:rPr lang="ru-RU" dirty="0"/>
              <a:t>Я хочу, чтобы ты вспомнил, каким трудным казалось это вначале. </a:t>
            </a:r>
            <a:r>
              <a:rPr lang="ru-RU" dirty="0" smtClean="0"/>
              <a:t>Только посмотри</a:t>
            </a:r>
            <a:r>
              <a:rPr lang="ru-RU" dirty="0"/>
              <a:t>, как путь ты </a:t>
            </a:r>
            <a:r>
              <a:rPr lang="ru-RU" dirty="0" smtClean="0"/>
              <a:t>проделал! Все </a:t>
            </a:r>
            <a:r>
              <a:rPr lang="ru-RU" dirty="0"/>
              <a:t>твои старания окупились во много раз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 smtClean="0"/>
              <a:t>Что </a:t>
            </a:r>
            <a:r>
              <a:rPr lang="ru-RU" dirty="0"/>
              <a:t>ты сделаешь, когда столкнешься с таким же сложным заданием в</a:t>
            </a:r>
          </a:p>
          <a:p>
            <a:pPr marL="0" indent="0">
              <a:buNone/>
            </a:pPr>
            <a:r>
              <a:rPr lang="ru-RU" dirty="0"/>
              <a:t>следующий раз</a:t>
            </a:r>
            <a:r>
              <a:rPr lang="ru-RU" dirty="0" smtClean="0"/>
              <a:t>?</a:t>
            </a:r>
          </a:p>
          <a:p>
            <a:r>
              <a:rPr lang="ru-RU" dirty="0"/>
              <a:t>Я понимаю, что это задание может показаться невыполнимым поначалу.</a:t>
            </a:r>
          </a:p>
          <a:p>
            <a:pPr marL="0" indent="0">
              <a:buNone/>
            </a:pPr>
            <a:r>
              <a:rPr lang="ru-RU" dirty="0"/>
              <a:t>Давай подумаем, как его можно решить по частям?</a:t>
            </a:r>
          </a:p>
        </p:txBody>
      </p:sp>
    </p:spTree>
    <p:extLst>
      <p:ext uri="{BB962C8B-B14F-4D97-AF65-F5344CB8AC3E}">
        <p14:creationId xmlns:p14="http://schemas.microsoft.com/office/powerpoint/2010/main" val="163315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оценивать: ученика или его работу?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t="31363" r="27821" b="27244"/>
          <a:stretch/>
        </p:blipFill>
        <p:spPr bwMode="auto">
          <a:xfrm>
            <a:off x="504967" y="1414877"/>
            <a:ext cx="10768084" cy="53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48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69" y="2375847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13314" name="Picture 2" descr="Картинки по запросу graphic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9" t="43351" r="20676" b="14992"/>
          <a:stretch/>
        </p:blipFill>
        <p:spPr bwMode="auto">
          <a:xfrm>
            <a:off x="4462817" y="3514286"/>
            <a:ext cx="3916907" cy="21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2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0211" y="1687285"/>
            <a:ext cx="9361714" cy="4876800"/>
          </a:xfrm>
        </p:spPr>
        <p:txBody>
          <a:bodyPr>
            <a:normAutofit/>
          </a:bodyPr>
          <a:lstStyle/>
          <a:p>
            <a:r>
              <a:rPr lang="ru-RU" dirty="0"/>
              <a:t>Зацепка</a:t>
            </a:r>
            <a:r>
              <a:rPr lang="ru-RU" dirty="0" smtClean="0"/>
              <a:t>— </a:t>
            </a:r>
            <a:r>
              <a:rPr lang="ru-RU" dirty="0"/>
              <a:t>краткое вступление, </a:t>
            </a:r>
            <a:r>
              <a:rPr lang="ru-RU" dirty="0" smtClean="0"/>
              <a:t>эффективно передающее </a:t>
            </a:r>
            <a:r>
              <a:rPr lang="ru-RU" dirty="0"/>
              <a:t>то интересное и захватывающее, </a:t>
            </a:r>
            <a:r>
              <a:rPr lang="ru-RU" dirty="0" smtClean="0"/>
              <a:t>что есть </a:t>
            </a:r>
            <a:r>
              <a:rPr lang="ru-RU" dirty="0"/>
              <a:t>в новом материале, выводящее все это </a:t>
            </a:r>
            <a:r>
              <a:rPr lang="ru-RU" dirty="0" smtClean="0"/>
              <a:t>на первый план</a:t>
            </a:r>
            <a:r>
              <a:rPr lang="ru-RU" dirty="0"/>
              <a:t>, мощно </a:t>
            </a:r>
            <a:r>
              <a:rPr lang="ru-RU" dirty="0" smtClean="0"/>
              <a:t>привлекающее внимание детей </a:t>
            </a:r>
            <a:r>
              <a:rPr lang="ru-RU" dirty="0"/>
              <a:t>к новой теме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Зацепка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28" y="3982605"/>
            <a:ext cx="406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Краткая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47456" y="3902607"/>
            <a:ext cx="318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Должна </a:t>
            </a:r>
            <a:r>
              <a:rPr lang="ru-RU" sz="2400" u="sng" dirty="0"/>
              <a:t>только дать</a:t>
            </a:r>
          </a:p>
          <a:p>
            <a:r>
              <a:rPr lang="ru-RU" sz="2400" u="sng" dirty="0"/>
              <a:t>толчок.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8858" y="390260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Оптимистична и вызывает</a:t>
            </a:r>
          </a:p>
          <a:p>
            <a:r>
              <a:rPr lang="ru-RU" sz="2400" u="sng" dirty="0" smtClean="0"/>
              <a:t>энтузиазм</a:t>
            </a:r>
            <a:endParaRPr lang="ru-RU" sz="2400" dirty="0"/>
          </a:p>
        </p:txBody>
      </p:sp>
      <p:pic>
        <p:nvPicPr>
          <p:cNvPr id="2059" name="Picture 11" descr="C:\Users\Valentina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134030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9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15143"/>
            <a:ext cx="4985657" cy="4876800"/>
          </a:xfrm>
        </p:spPr>
        <p:txBody>
          <a:bodyPr/>
          <a:lstStyle/>
          <a:p>
            <a:r>
              <a:rPr lang="ru-RU" dirty="0" smtClean="0"/>
              <a:t>Как капроновые колготки спасают жизни на Северном </a:t>
            </a:r>
            <a:r>
              <a:rPr lang="ru-RU" dirty="0"/>
              <a:t>побережье </a:t>
            </a:r>
            <a:r>
              <a:rPr lang="ru-RU" dirty="0" smtClean="0"/>
              <a:t>Австралии?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89" y="84908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слон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8822"/>
          <a:stretch/>
        </p:blipFill>
        <p:spPr bwMode="auto">
          <a:xfrm>
            <a:off x="283029" y="664027"/>
            <a:ext cx="6150428" cy="41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803571" y="1426029"/>
            <a:ext cx="4985657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Почему у слона большие уши?</a:t>
            </a:r>
          </a:p>
          <a:p>
            <a:r>
              <a:rPr lang="ru-RU" dirty="0" smtClean="0"/>
              <a:t>А у  жирафа длинная шея?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Картинки по запросу жира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89" y="2537731"/>
            <a:ext cx="31146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утконос враг эволюции?</a:t>
            </a:r>
            <a:endParaRPr lang="ru-RU" dirty="0"/>
          </a:p>
        </p:txBody>
      </p:sp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6695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Ассоциации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3234" y="1296390"/>
            <a:ext cx="10972800" cy="4876800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Учитель записывает на доске термин, </a:t>
            </a:r>
            <a:r>
              <a:rPr lang="ru-RU" dirty="0" smtClean="0"/>
              <a:t>который необходимо </a:t>
            </a:r>
            <a:r>
              <a:rPr lang="ru-RU" dirty="0"/>
              <a:t>повторить (актуализировать). </a:t>
            </a:r>
            <a:r>
              <a:rPr lang="ru-RU" dirty="0" smtClean="0"/>
              <a:t>Один ученик </a:t>
            </a:r>
            <a:r>
              <a:rPr lang="ru-RU" dirty="0"/>
              <a:t>садится спиной к доске, а задача </a:t>
            </a:r>
            <a:r>
              <a:rPr lang="ru-RU" dirty="0" smtClean="0"/>
              <a:t>нескольких других </a:t>
            </a:r>
            <a:r>
              <a:rPr lang="ru-RU" dirty="0"/>
              <a:t>из класса, давая ассоциации, за ограниченное</a:t>
            </a:r>
          </a:p>
          <a:p>
            <a:pPr marL="0" indent="0">
              <a:buNone/>
            </a:pPr>
            <a:r>
              <a:rPr lang="ru-RU" dirty="0"/>
              <a:t>количество слов помочь ему угадать слово с доски.</a:t>
            </a:r>
          </a:p>
        </p:txBody>
      </p:sp>
      <p:pic>
        <p:nvPicPr>
          <p:cNvPr id="5122" name="Picture 2" descr="Картинки по запросу облако мыс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450" y="1697656"/>
            <a:ext cx="1465903" cy="161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t="62338" r="18572" b="13558"/>
          <a:stretch/>
        </p:blipFill>
        <p:spPr bwMode="auto">
          <a:xfrm>
            <a:off x="819398" y="4108862"/>
            <a:ext cx="10224654" cy="206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8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Холодный </a:t>
            </a:r>
            <a:r>
              <a:rPr lang="ru-RU" dirty="0" err="1" smtClean="0"/>
              <a:t>обзвон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461" y="1637504"/>
            <a:ext cx="10002078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Учитель задает вопрос и называет имя ученика</a:t>
            </a:r>
            <a:r>
              <a:rPr lang="ru-RU" dirty="0" smtClean="0"/>
              <a:t>, который должен </a:t>
            </a:r>
            <a:r>
              <a:rPr lang="ru-RU" dirty="0"/>
              <a:t>ответить. Если ученик затрудняется </a:t>
            </a:r>
            <a:r>
              <a:rPr lang="ru-RU" dirty="0" smtClean="0"/>
              <a:t>ответить, учитель </a:t>
            </a:r>
            <a:r>
              <a:rPr lang="ru-RU" dirty="0"/>
              <a:t>просит его послушать ответы и адресует тот </a:t>
            </a:r>
            <a:r>
              <a:rPr lang="ru-RU" dirty="0" smtClean="0"/>
              <a:t>же вопрос </a:t>
            </a:r>
            <a:r>
              <a:rPr lang="ru-RU" dirty="0"/>
              <a:t>другому ученику, после чего возвращается к</a:t>
            </a:r>
          </a:p>
          <a:p>
            <a:pPr marL="0" indent="0">
              <a:buNone/>
            </a:pPr>
            <a:r>
              <a:rPr lang="ru-RU" dirty="0"/>
              <a:t>первому.</a:t>
            </a:r>
          </a:p>
        </p:txBody>
      </p:sp>
      <p:sp>
        <p:nvSpPr>
          <p:cNvPr id="4" name="AutoShape 2" descr="Картинки по запросу телеф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Картинки по запросу телефон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49896"/>
            <a:ext cx="1504707" cy="12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44389" r="16926" b="30139"/>
          <a:stretch/>
        </p:blipFill>
        <p:spPr bwMode="auto">
          <a:xfrm>
            <a:off x="907928" y="4039749"/>
            <a:ext cx="10228645" cy="218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Геймификация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744258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Использование игровых элементов в образовательном процессе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Способы: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начисление очков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прохождение уровней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шкалы прогресса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ейтинги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прохождение </a:t>
            </a:r>
            <a:r>
              <a:rPr lang="ru-RU" dirty="0"/>
              <a:t>карты </a:t>
            </a:r>
            <a:r>
              <a:rPr lang="ru-RU" dirty="0" smtClean="0"/>
              <a:t>предмета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2" t="23880" r="37314" b="14030"/>
          <a:stretch/>
        </p:blipFill>
        <p:spPr bwMode="auto">
          <a:xfrm>
            <a:off x="6946710" y="0"/>
            <a:ext cx="5049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75" y="151615"/>
            <a:ext cx="1484630" cy="148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Картинки по запросу суперм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26" y="2557547"/>
            <a:ext cx="2143552" cy="26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5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дополнительных источников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331" y="1763973"/>
            <a:ext cx="10972800" cy="4876800"/>
          </a:xfrm>
        </p:spPr>
        <p:txBody>
          <a:bodyPr/>
          <a:lstStyle/>
          <a:p>
            <a:r>
              <a:rPr lang="ru-RU" dirty="0" err="1"/>
              <a:t>ЯКласс</a:t>
            </a:r>
            <a:r>
              <a:rPr lang="ru-RU" dirty="0"/>
              <a:t> — образовательный </a:t>
            </a:r>
            <a:r>
              <a:rPr lang="ru-RU" dirty="0" smtClean="0"/>
              <a:t>онлайн-ресурс</a:t>
            </a:r>
          </a:p>
          <a:p>
            <a:endParaRPr lang="ru-RU" dirty="0" smtClean="0"/>
          </a:p>
          <a:p>
            <a:r>
              <a:rPr lang="ru-RU" dirty="0" smtClean="0"/>
              <a:t>Видеоматериалы (с заполнением карточек)</a:t>
            </a:r>
          </a:p>
          <a:p>
            <a:endParaRPr lang="ru-RU" dirty="0" smtClean="0"/>
          </a:p>
          <a:p>
            <a:r>
              <a:rPr lang="ru-RU" dirty="0" smtClean="0"/>
              <a:t>Изображения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Тексы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2" name="Picture 4" descr="Картинки по запросу яклас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33" y="1105468"/>
            <a:ext cx="4207397" cy="17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смысловые пятиминут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93" y="2375040"/>
            <a:ext cx="1610437" cy="161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и по запросу научпо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2" b="25805"/>
          <a:stretch/>
        </p:blipFill>
        <p:spPr bwMode="auto">
          <a:xfrm>
            <a:off x="7410733" y="2812630"/>
            <a:ext cx="2515072" cy="10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Картинки по запросу adm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6" b="35169"/>
          <a:stretch/>
        </p:blipFill>
        <p:spPr bwMode="auto">
          <a:xfrm>
            <a:off x="8229905" y="4329449"/>
            <a:ext cx="3391800" cy="10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Картинки по запросу касл кви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94" y="4831520"/>
            <a:ext cx="3257477" cy="15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 descr="Картинки по запросу фоксфорд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36" y="3222708"/>
            <a:ext cx="1089669" cy="15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26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344</TotalTime>
  <Words>623</Words>
  <Application>Microsoft Office PowerPoint</Application>
  <PresentationFormat>Произвольный</PresentationFormat>
  <Paragraphs>95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Повышение мотивации учеников на уроках биологии</vt:lpstr>
      <vt:lpstr>Зацепка</vt:lpstr>
      <vt:lpstr>Презентация PowerPoint</vt:lpstr>
      <vt:lpstr>Презентация PowerPoint</vt:lpstr>
      <vt:lpstr>Презентация PowerPoint</vt:lpstr>
      <vt:lpstr>Ассоциации </vt:lpstr>
      <vt:lpstr>Холодный обзвон</vt:lpstr>
      <vt:lpstr>Геймификация </vt:lpstr>
      <vt:lpstr>Использование дополнительных источников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Приёмы формирования установки на развитие</vt:lpstr>
      <vt:lpstr>Что оценивать: ученика или его работу?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1: заполните схему</dc:title>
  <dc:creator>Romanius</dc:creator>
  <cp:lastModifiedBy>Valentina</cp:lastModifiedBy>
  <cp:revision>35</cp:revision>
  <dcterms:created xsi:type="dcterms:W3CDTF">2019-05-28T18:23:02Z</dcterms:created>
  <dcterms:modified xsi:type="dcterms:W3CDTF">2019-10-28T22:01:59Z</dcterms:modified>
</cp:coreProperties>
</file>