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95" r:id="rId3"/>
    <p:sldId id="302" r:id="rId4"/>
    <p:sldId id="281" r:id="rId5"/>
    <p:sldId id="283" r:id="rId6"/>
    <p:sldId id="284" r:id="rId7"/>
    <p:sldId id="299" r:id="rId8"/>
    <p:sldId id="289" r:id="rId9"/>
    <p:sldId id="312" r:id="rId10"/>
    <p:sldId id="306" r:id="rId11"/>
    <p:sldId id="304" r:id="rId12"/>
    <p:sldId id="305" r:id="rId13"/>
    <p:sldId id="307" r:id="rId14"/>
    <p:sldId id="308" r:id="rId15"/>
    <p:sldId id="309" r:id="rId16"/>
    <p:sldId id="303" r:id="rId17"/>
    <p:sldId id="301" r:id="rId18"/>
    <p:sldId id="310" r:id="rId19"/>
    <p:sldId id="311" r:id="rId20"/>
  </p:sldIdLst>
  <p:sldSz cx="10440988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3" autoAdjust="0"/>
    <p:restoredTop sz="94660"/>
  </p:normalViewPr>
  <p:slideViewPr>
    <p:cSldViewPr>
      <p:cViewPr>
        <p:scale>
          <a:sx n="81" d="100"/>
          <a:sy n="81" d="100"/>
        </p:scale>
        <p:origin x="-1038" y="-246"/>
      </p:cViewPr>
      <p:guideLst>
        <p:guide orient="horz" pos="2160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86" y="5293518"/>
            <a:ext cx="10441094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86" y="5293518"/>
            <a:ext cx="10441094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" y="5545933"/>
            <a:ext cx="10443709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0494" y="1676400"/>
            <a:ext cx="443742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0494" y="3203574"/>
            <a:ext cx="443742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6"/>
            <a:ext cx="10440988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49" y="5502670"/>
            <a:ext cx="10441063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D283DA5-68E7-4D69-BC60-5A7D20F9F95B}" type="slidenum">
              <a:rPr lang="ar-SA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6"/>
            <a:ext cx="8265782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63750" y="6148043"/>
            <a:ext cx="8379956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24" y="5412337"/>
            <a:ext cx="8684344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919120" y="6116508"/>
            <a:ext cx="8524587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08D9-1109-4F37-B91A-278A4A96556D}" type="slidenum">
              <a:rPr lang="ar-SA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6"/>
            <a:ext cx="8265782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63750" y="6148043"/>
            <a:ext cx="8379956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24" y="5412337"/>
            <a:ext cx="8684344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919120" y="6116508"/>
            <a:ext cx="8524587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9716" y="274639"/>
            <a:ext cx="234922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050" y="274639"/>
            <a:ext cx="68736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FA57-1DDB-48A0-8B10-500D994E2476}" type="slidenum">
              <a:rPr lang="ar-SA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6"/>
            <a:ext cx="8265782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63750" y="6148043"/>
            <a:ext cx="8379956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074" y="1600201"/>
            <a:ext cx="887484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24" y="5412337"/>
            <a:ext cx="8684344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919120" y="6116508"/>
            <a:ext cx="8524587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E941-2879-40A6-881C-DB9753F0A4B5}" type="slidenum">
              <a:rPr lang="ar-SA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" y="5545933"/>
            <a:ext cx="10443709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86" y="5293518"/>
            <a:ext cx="10441094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86" y="5293518"/>
            <a:ext cx="10441094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66" y="3633788"/>
            <a:ext cx="887484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766" y="2133601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6"/>
            <a:ext cx="10440988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49" y="5502670"/>
            <a:ext cx="10441063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6226-8466-4781-996B-ECCBB9B39155}" type="slidenum">
              <a:rPr lang="ar-SA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063750" y="6148043"/>
            <a:ext cx="8379956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6"/>
            <a:ext cx="8265782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224" y="5412337"/>
            <a:ext cx="8684344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919120" y="6116508"/>
            <a:ext cx="8524587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0212-CEE1-4182-8EFA-47869E63AB30}" type="slidenum">
              <a:rPr lang="ar-SA" altLang="ru-RU" smtClean="0"/>
              <a:pPr/>
              <a:t>‹#›</a:t>
            </a:fld>
            <a:endParaRPr lang="ru-RU" alt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783074" y="1536192"/>
            <a:ext cx="4176395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481519" y="1536192"/>
            <a:ext cx="4176395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063750" y="6148043"/>
            <a:ext cx="8379956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6"/>
            <a:ext cx="8265782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074" y="1535113"/>
            <a:ext cx="417639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1519" y="1535113"/>
            <a:ext cx="417639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224" y="5412337"/>
            <a:ext cx="8684344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919120" y="6116508"/>
            <a:ext cx="8524587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55FE-E59D-4C8D-A6F1-934F9ED01EE8}" type="slidenum">
              <a:rPr lang="ar-SA" altLang="ru-RU" smtClean="0"/>
              <a:pPr/>
              <a:t>‹#›</a:t>
            </a:fld>
            <a:endParaRPr lang="ru-RU" alt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783074" y="2209800"/>
            <a:ext cx="4176395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5481519" y="2209800"/>
            <a:ext cx="4176395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" y="5010152"/>
            <a:ext cx="8494179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8"/>
            <a:ext cx="10444617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1"/>
            <a:ext cx="8763473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720" y="5696242"/>
            <a:ext cx="10443708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CCAD-0BAB-4071-9990-1ADADCFAC1CC}" type="slidenum">
              <a:rPr lang="ar-SA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8"/>
            <a:ext cx="10444617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752229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720" y="5696242"/>
            <a:ext cx="10443708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23" y="5347021"/>
            <a:ext cx="3912209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BD82-BE52-4312-A0ED-AE50D99B289D}" type="slidenum">
              <a:rPr lang="ar-SA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" y="5010152"/>
            <a:ext cx="8494179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8"/>
            <a:ext cx="10444617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33" y="609600"/>
            <a:ext cx="3863166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1"/>
            <a:ext cx="8763473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720" y="5696242"/>
            <a:ext cx="10443708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52C2-4482-4247-A96C-02C10C48561F}" type="slidenum">
              <a:rPr lang="ar-SA" altLang="ru-RU" smtClean="0"/>
              <a:pPr/>
              <a:t>‹#›</a:t>
            </a:fld>
            <a:endParaRPr lang="ru-RU" alt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220494" y="609600"/>
            <a:ext cx="443742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72197" y="1527048"/>
            <a:ext cx="3863166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063750" y="6148043"/>
            <a:ext cx="8379956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6"/>
            <a:ext cx="8265782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494" y="609601"/>
            <a:ext cx="443742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224" y="5412337"/>
            <a:ext cx="8684344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919120" y="6116508"/>
            <a:ext cx="8524587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92F2-A56B-4A9A-991B-946086AD8194}" type="slidenum">
              <a:rPr lang="ar-SA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2633" y="609600"/>
            <a:ext cx="3863166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772634" y="1524000"/>
            <a:ext cx="3860990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440988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3074" y="274638"/>
            <a:ext cx="887484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074" y="1600201"/>
            <a:ext cx="887484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8692" y="6416676"/>
            <a:ext cx="2262214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25" y="6416676"/>
            <a:ext cx="3306313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7914" y="6416676"/>
            <a:ext cx="522049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F59277B3-04E1-49D4-ACDA-F5C2421237EF}" type="slidenum">
              <a:rPr lang="ar-SA" altLang="ru-RU" smtClean="0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982" y="260648"/>
            <a:ext cx="8874840" cy="3733800"/>
          </a:xfrm>
        </p:spPr>
        <p:txBody>
          <a:bodyPr/>
          <a:lstStyle/>
          <a:p>
            <a:pPr marL="68580" indent="0" fontAlgn="base">
              <a:buNone/>
            </a:pPr>
            <a:r>
              <a:rPr lang="ru-RU" dirty="0"/>
              <a:t>Загородил полнеба гений,</a:t>
            </a:r>
            <a:br>
              <a:rPr lang="ru-RU" dirty="0"/>
            </a:br>
            <a:r>
              <a:rPr lang="ru-RU" dirty="0"/>
              <a:t>Не по тебе его ступени,</a:t>
            </a:r>
            <a:br>
              <a:rPr lang="ru-RU" dirty="0"/>
            </a:br>
            <a:r>
              <a:rPr lang="ru-RU" dirty="0"/>
              <a:t>Но даже под его стопой</a:t>
            </a:r>
          </a:p>
          <a:p>
            <a:pPr marL="68580" indent="0" fontAlgn="base">
              <a:buNone/>
            </a:pPr>
            <a:r>
              <a:rPr lang="ru-RU" dirty="0"/>
              <a:t>Ты должен стать самим собой…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Стань самим собой — Мы из CCCР!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55" y="1772816"/>
            <a:ext cx="5958832" cy="446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Ассертивность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–это </a:t>
            </a:r>
            <a:r>
              <a:rPr lang="ru-RU" dirty="0"/>
              <a:t>умение чувствовать себя уверенно вне зависимости от мнения окружающих и при этом быть в гармонии с другими людьми.</a:t>
            </a:r>
            <a:endParaRPr lang="ru-RU" dirty="0"/>
          </a:p>
        </p:txBody>
      </p:sp>
      <p:sp>
        <p:nvSpPr>
          <p:cNvPr id="4" name="AutoShape 2" descr="https://habrastorage.org/webt/gc/pk/4s/gcpk4shhtnpr7i0tf7njzckvabg.png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5" y="3212977"/>
            <a:ext cx="8968097" cy="32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4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6077" y="5787546"/>
            <a:ext cx="7938103" cy="976022"/>
          </a:xfrm>
        </p:spPr>
        <p:txBody>
          <a:bodyPr/>
          <a:lstStyle/>
          <a:p>
            <a:r>
              <a:rPr lang="ru-RU" dirty="0"/>
              <a:t>Возможность делать всё это – одна из составляющих здоровой и счастливой жизни.</a:t>
            </a:r>
            <a:endParaRPr lang="ru-RU" dirty="0"/>
          </a:p>
        </p:txBody>
      </p:sp>
      <p:sp>
        <p:nvSpPr>
          <p:cNvPr id="4" name="AutoShape 2" descr="https://habrastorage.org/webt/b5/7f/zq/b57fzqyryb84bjirqowoo7esrec.jpeg"/>
          <p:cNvSpPr>
            <a:spLocks noChangeAspect="1" noChangeArrowheads="1"/>
          </p:cNvSpPr>
          <p:nvPr/>
        </p:nvSpPr>
        <p:spPr bwMode="auto">
          <a:xfrm>
            <a:off x="177642" y="-144463"/>
            <a:ext cx="348033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6" y="149540"/>
            <a:ext cx="9417440" cy="563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1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понять, что у меня всё хорошо с </a:t>
            </a:r>
            <a:r>
              <a:rPr lang="ru-RU" dirty="0" err="1"/>
              <a:t>ассертивностью</a:t>
            </a:r>
            <a:r>
              <a:rPr lang="ru-RU" dirty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Быть </a:t>
            </a:r>
            <a:r>
              <a:rPr lang="ru-RU" dirty="0" err="1"/>
              <a:t>ассертивным</a:t>
            </a:r>
            <a:r>
              <a:rPr lang="ru-RU" dirty="0"/>
              <a:t> значит комфортно чувствовать себя, общаясь с людьми разного уровня близости:</a:t>
            </a:r>
            <a:endParaRPr lang="ru-RU" dirty="0"/>
          </a:p>
        </p:txBody>
      </p:sp>
      <p:pic>
        <p:nvPicPr>
          <p:cNvPr id="5122" name="Picture 2" descr="Почему важно соблюдать личные границы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42" y="2348880"/>
            <a:ext cx="6742174" cy="3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102" y="188640"/>
            <a:ext cx="8964397" cy="1280890"/>
          </a:xfrm>
        </p:spPr>
        <p:txBody>
          <a:bodyPr>
            <a:normAutofit/>
          </a:bodyPr>
          <a:lstStyle/>
          <a:p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модель </a:t>
            </a:r>
            <a:r>
              <a:rPr lang="ru-RU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ассертивного</a:t>
            </a: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поведения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Мануэль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Смит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862" y="1412776"/>
            <a:ext cx="9211062" cy="4498446"/>
          </a:xfrm>
        </p:spPr>
        <p:txBody>
          <a:bodyPr>
            <a:noAutofit/>
          </a:bodyPr>
          <a:lstStyle/>
          <a:p>
            <a:r>
              <a:rPr lang="ru-RU" b="1" dirty="0"/>
              <a:t>1) Я имею право оценивать собственное поведение, мысли и эмоции и отвечать за их </a:t>
            </a:r>
            <a:r>
              <a:rPr lang="ru-RU" b="1" dirty="0" smtClean="0"/>
              <a:t>последствия</a:t>
            </a:r>
          </a:p>
          <a:p>
            <a:r>
              <a:rPr lang="ru-RU" b="1" dirty="0"/>
              <a:t>2) Я имею право не извиняться и не объяснять свое </a:t>
            </a:r>
            <a:r>
              <a:rPr lang="ru-RU" b="1" dirty="0" smtClean="0"/>
              <a:t>поведение</a:t>
            </a:r>
            <a:endParaRPr lang="ru-RU" dirty="0" smtClean="0"/>
          </a:p>
          <a:p>
            <a:r>
              <a:rPr lang="ru-RU" b="1" dirty="0" smtClean="0"/>
              <a:t>3</a:t>
            </a:r>
            <a:r>
              <a:rPr lang="ru-RU" b="1" dirty="0"/>
              <a:t>) Я имею право самостоятельно обдумать, отвечаю ли я вообще и если да, то до какой степени за решение проблем других </a:t>
            </a:r>
            <a:r>
              <a:rPr lang="ru-RU" b="1" dirty="0" smtClean="0"/>
              <a:t>людей</a:t>
            </a:r>
          </a:p>
          <a:p>
            <a:r>
              <a:rPr lang="ru-RU" b="1" dirty="0"/>
              <a:t>4) Я имею право изменить своё </a:t>
            </a:r>
            <a:r>
              <a:rPr lang="ru-RU" b="1" dirty="0" smtClean="0"/>
              <a:t>мнение</a:t>
            </a:r>
            <a:endParaRPr lang="ru-RU" dirty="0" smtClean="0"/>
          </a:p>
          <a:p>
            <a:r>
              <a:rPr lang="ru-RU" b="1" dirty="0" smtClean="0"/>
              <a:t>5</a:t>
            </a:r>
            <a:r>
              <a:rPr lang="ru-RU" b="1" dirty="0"/>
              <a:t>) Я имею право ошибаться и отвечать за свои </a:t>
            </a:r>
            <a:r>
              <a:rPr lang="ru-RU" b="1" dirty="0" smtClean="0"/>
              <a:t>ошибки</a:t>
            </a:r>
          </a:p>
          <a:p>
            <a:r>
              <a:rPr lang="ru-RU" b="1" dirty="0"/>
              <a:t>6) Я имею право сказать: «Я не знаю</a:t>
            </a:r>
            <a:r>
              <a:rPr lang="ru-RU" b="1" dirty="0" smtClean="0"/>
              <a:t>»</a:t>
            </a:r>
            <a:endParaRPr lang="ru-RU" dirty="0" smtClean="0"/>
          </a:p>
          <a:p>
            <a:r>
              <a:rPr lang="ru-RU" b="1" dirty="0"/>
              <a:t>7) Я имею право быть независимым от доброжелательности остальных и от их хорошего отношения ко </a:t>
            </a:r>
            <a:r>
              <a:rPr lang="ru-RU" b="1" dirty="0" smtClean="0"/>
              <a:t>мне</a:t>
            </a:r>
          </a:p>
          <a:p>
            <a:r>
              <a:rPr lang="ru-RU" b="1" dirty="0"/>
              <a:t>8) Я имею право принимать нелогичные </a:t>
            </a:r>
            <a:r>
              <a:rPr lang="ru-RU" b="1" dirty="0" smtClean="0"/>
              <a:t>решения</a:t>
            </a:r>
          </a:p>
          <a:p>
            <a:r>
              <a:rPr lang="ru-RU" b="1" dirty="0"/>
              <a:t>9) Я имею право сказать: «Я тебя не понимаю</a:t>
            </a:r>
            <a:r>
              <a:rPr lang="ru-RU" b="1" dirty="0" smtClean="0"/>
              <a:t>»</a:t>
            </a:r>
            <a:endParaRPr lang="ru-RU" dirty="0" smtClean="0"/>
          </a:p>
          <a:p>
            <a:r>
              <a:rPr lang="ru-RU" b="1" dirty="0"/>
              <a:t>10) Я имею право сказать: «Меня это не интересует»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5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4030" y="404664"/>
            <a:ext cx="8874840" cy="896889"/>
          </a:xfrm>
        </p:spPr>
        <p:txBody>
          <a:bodyPr/>
          <a:lstStyle/>
          <a:p>
            <a:r>
              <a:rPr lang="ru-RU" dirty="0"/>
              <a:t>Обычно агрессивно или пассивно ведут себя люди с заниженной  самооценкой, и обе эти позиции заведомо проигрышны.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3"/>
          <a:stretch/>
        </p:blipFill>
        <p:spPr bwMode="auto">
          <a:xfrm>
            <a:off x="1260054" y="1412776"/>
            <a:ext cx="8001000" cy="501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3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/>
              <a:t>Ассертивные</a:t>
            </a:r>
            <a:r>
              <a:rPr lang="ru-RU" i="1" dirty="0"/>
              <a:t> люди показывают другим, как они хотели бы, чтобы с ними обращались. Они самодостаточны.</a:t>
            </a:r>
            <a:endParaRPr lang="ru-RU" dirty="0"/>
          </a:p>
        </p:txBody>
      </p:sp>
      <p:pic>
        <p:nvPicPr>
          <p:cNvPr id="7170" name="Picture 2" descr="Открытка Что посеешь, то и пожнёшь... | Настроение в картинка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90" y="3356992"/>
            <a:ext cx="424956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8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Советы тем, кто не знает, как правильно отказать, как научиться говорить нет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Не отвечайте сразу.</a:t>
            </a:r>
          </a:p>
          <a:p>
            <a:r>
              <a:rPr lang="ru-RU" dirty="0"/>
              <a:t>2. Взвесьте все «за» и «против».</a:t>
            </a:r>
          </a:p>
          <a:p>
            <a:r>
              <a:rPr lang="ru-RU" dirty="0"/>
              <a:t>3. Подумайте, как отказать человеку не обидев его.</a:t>
            </a:r>
          </a:p>
          <a:p>
            <a:r>
              <a:rPr lang="ru-RU" dirty="0"/>
              <a:t>4. Уважайте себя.</a:t>
            </a:r>
          </a:p>
          <a:p>
            <a:r>
              <a:rPr lang="ru-RU" dirty="0"/>
              <a:t>5. Выполняйте просьбу с хитрецой или переводите ее в шутку.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3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 С </a:t>
            </a:r>
            <a:r>
              <a:rPr lang="ru-RU" sz="3200" dirty="0"/>
              <a:t>ЧЕГО НАЧАТЬ?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982" y="1196752"/>
            <a:ext cx="9060933" cy="4464496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latin typeface="+mj-lt"/>
              </a:rPr>
              <a:t>РАЗУМНОСТЬ </a:t>
            </a:r>
            <a:endParaRPr lang="ru-RU" sz="28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/>
              <a:t> Первое и самое главное, что нужно понять, – вы устанавливаете свои собственные правила, а не рассказываете другому человеку, как ему жить. </a:t>
            </a:r>
            <a:endParaRPr lang="ru-RU" sz="2300" dirty="0" smtClean="0">
              <a:latin typeface="+mj-lt"/>
            </a:endParaRPr>
          </a:p>
          <a:p>
            <a:r>
              <a:rPr lang="ru-RU" sz="3600" dirty="0" smtClean="0">
                <a:latin typeface="+mj-lt"/>
              </a:rPr>
              <a:t> </a:t>
            </a:r>
            <a:r>
              <a:rPr lang="ru-RU" sz="2800" dirty="0">
                <a:latin typeface="+mj-lt"/>
              </a:rPr>
              <a:t>ПОСЛЕДСТВИЯ </a:t>
            </a:r>
            <a:endParaRPr lang="ru-RU" sz="2800" dirty="0" smtClean="0">
              <a:latin typeface="+mj-lt"/>
            </a:endParaRPr>
          </a:p>
          <a:p>
            <a:pPr marL="0" indent="0">
              <a:buNone/>
            </a:pPr>
            <a:r>
              <a:rPr lang="ru-RU" sz="2300" dirty="0"/>
              <a:t>Человек должен понимать последствия, которые нагрянут, если он нарушит ваши границы. </a:t>
            </a:r>
            <a:endParaRPr lang="ru-RU" sz="23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ВЗАИМНОСТЬ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300" dirty="0"/>
              <a:t>Не поступайте с людьми так, как не хотите, чтобы поступали с вами. Не нарушайте личные границы окружающих. </a:t>
            </a:r>
            <a:endParaRPr lang="ru-RU" sz="23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ЗАЩИТА </a:t>
            </a:r>
          </a:p>
          <a:p>
            <a:pPr marL="0" indent="0">
              <a:buNone/>
            </a:pPr>
            <a:r>
              <a:rPr lang="ru-RU" sz="2300" dirty="0"/>
              <a:t>Руководствуйтесь принципом «я не наказываю тебя, я защищаю себя». </a:t>
            </a:r>
            <a:endParaRPr lang="ru-RU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41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974" y="274638"/>
            <a:ext cx="911794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Составьте табличку и пропишите в ней ваше представление о самоутверждении.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7182" y="1600201"/>
            <a:ext cx="2333872" cy="37338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Проложите список, далее пронумеруйте по значимости для вас, что наиболее важно, где самое важное это №1, и так далее. Теперь у вас есть ваше собственное понимание того, что значит для вас самоутвердиться. К тому же, у вас есть приоритетное понимание, с чего начинать и к чему идти, а это ценно.</a:t>
            </a:r>
            <a:endParaRPr lang="ru-RU" dirty="0"/>
          </a:p>
        </p:txBody>
      </p:sp>
      <p:pic>
        <p:nvPicPr>
          <p:cNvPr id="10242" name="Picture 2" descr="Ассертивность это способность человека отстаивать свои прав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2" y="1484784"/>
            <a:ext cx="7315200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 </a:t>
            </a:r>
            <a:r>
              <a:rPr lang="ru-RU" b="1" dirty="0"/>
              <a:t>может мешать вам утвердить свою уверенность в себе</a:t>
            </a:r>
            <a:r>
              <a:rPr lang="ru-RU" dirty="0"/>
              <a:t>: это </a:t>
            </a:r>
            <a:r>
              <a:rPr lang="ru-RU" b="1" dirty="0"/>
              <a:t>парализующие мысли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074" y="1600200"/>
            <a:ext cx="8874840" cy="434908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Составьте табличку, и впишите туда четыре суждения о какой-то часто повторяющейся у вас в жизни ситуации или развитии ситуаций. Например, вы не можете </a:t>
            </a:r>
            <a:r>
              <a:rPr lang="ru-RU" dirty="0" smtClean="0"/>
              <a:t> выступать на публике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/>
              <a:t>Анализ своих парализующих мыслей способствует развитию вашей </a:t>
            </a:r>
            <a:r>
              <a:rPr lang="ru-RU" b="1" dirty="0" err="1"/>
              <a:t>ассертивности</a:t>
            </a:r>
            <a:r>
              <a:rPr lang="ru-RU" dirty="0"/>
              <a:t>. Как только вы осознаете страхи, которые живут только в ваших мыслях, вы сможете проработать эти страхи, разложив их на три элемента: </a:t>
            </a:r>
            <a:r>
              <a:rPr lang="ru-RU" b="1" dirty="0"/>
              <a:t>ощущения, потребности, действия. 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118721"/>
              </p:ext>
            </p:extLst>
          </p:nvPr>
        </p:nvGraphicFramePr>
        <p:xfrm>
          <a:off x="1116038" y="2420888"/>
          <a:ext cx="7992888" cy="2083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Суждения о себе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Суждения о другом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256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Страх негативных последствий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Прописные истины, шаблоны, обобщения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14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ЛИЧНЫЕ ГРАНИЦЫ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Личные границы человека – это особая зона психологического и душевного комфорта</a:t>
            </a:r>
            <a:r>
              <a:rPr lang="ru-RU" dirty="0"/>
              <a:t>, которая очерчивает личное пространство гармоничной жизни и развития человека.  Личная граница – это частная территория, которую считается, что необходимо уважать, оберегать и защищать от посягательств других. 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ЛИЧНЫЕ ГРАНИЦЫ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ЧТО ТАКОЕ ЛИЧНЫЕ ГРАНИЦЫ? </a:t>
            </a:r>
          </a:p>
          <a:p>
            <a:pPr marL="0" indent="0">
              <a:buNone/>
            </a:pPr>
            <a:r>
              <a:rPr lang="ru-RU" u="sng" dirty="0"/>
              <a:t>Личные границы </a:t>
            </a:r>
            <a:r>
              <a:rPr lang="ru-RU" dirty="0"/>
              <a:t>– это некий свод правил, говорящий окружающим, как с вами можно обойтись, а как нельзя. </a:t>
            </a:r>
          </a:p>
          <a:p>
            <a:pPr marL="0" indent="0">
              <a:buNone/>
            </a:pPr>
            <a:r>
              <a:rPr lang="ru-RU" dirty="0"/>
              <a:t>Перед тем как устанавливать свои границы, вам стоит подготовиться к двум совершенно неизбежным ситуациям. </a:t>
            </a:r>
          </a:p>
          <a:p>
            <a:r>
              <a:rPr lang="ru-RU" dirty="0"/>
              <a:t>1. Люди всегда будут прощупывать ваши границы, и, если вы позволите безнаказанно сделать что-то один раз, будьте готовы, что ситуация повторится. </a:t>
            </a:r>
          </a:p>
          <a:p>
            <a:r>
              <a:rPr lang="ru-RU" dirty="0"/>
              <a:t>2. Если у вас нет собственных границ, вы регулярно будете нарушать чужие, а это неизбежные конфликты, испорченные взаимоотношения и нервотрепки.  Что происходит с человеком без личных границ? Его подстраивают под себя, используют, делают удобным, стесняют, занижают.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8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личная граница?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/>
              <a:t>Личная граница — это чётко очерченная разграничительная </a:t>
            </a:r>
            <a:r>
              <a:rPr lang="ru-RU" sz="2800" dirty="0" smtClean="0"/>
              <a:t>черта </a:t>
            </a:r>
            <a:r>
              <a:rPr lang="ru-RU" sz="2800" dirty="0"/>
              <a:t>между вами и окружающими вас людьми, за которую вы никого и ни при каких обстоятельствах не </a:t>
            </a:r>
            <a:r>
              <a:rPr lang="ru-RU" sz="2800" dirty="0" smtClean="0"/>
              <a:t>пустите.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102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Личные границы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Физические границы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Личные </a:t>
            </a:r>
            <a:r>
              <a:rPr lang="ru-RU" dirty="0"/>
              <a:t>границы начинаются с материальных, телесных границ. Однако не стоит думать, что нарушение физических границ – это только прикосновения к телу против желания объекта. К физическим границам относятся также личное пространство, имущество, время и т.д.</a:t>
            </a:r>
          </a:p>
          <a:p>
            <a:r>
              <a:rPr lang="ru-RU" b="1" dirty="0"/>
              <a:t>Психологические границы	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Эта сфера включает в себя мысли, чувства, решения. Психологические границы показывают нам, где наши чувства, а где — чувства других людей. Когда не установлены четкие психологические границы, то мы даем другим людям возможность делать нас ответственными за их чувства, можем чувствовать вину за чужой гнев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8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Личные границы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Социальные границы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Социальные границы охраняют такие зоны, как обязательства (вспомните, часто ли вас вынуждают обещать что-либо, что вам делать вовсе не хочется), интимность, а именно право самому определять стиль и глубину общения, статус, то есть вопросы субординации.	</a:t>
            </a:r>
          </a:p>
          <a:p>
            <a:r>
              <a:rPr lang="ru-RU" b="1" dirty="0"/>
              <a:t>Духовные границы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Очень часто атакуются духовные сферы, к которым относятся нравственные ценности, духовные принципы, убеждения, вопросы, связанные с религиозностью, вопросы о смысле жизни, тайны и секреты. </a:t>
            </a:r>
            <a:r>
              <a:rPr lang="ru-RU" dirty="0" smtClean="0"/>
              <a:t> </a:t>
            </a:r>
            <a:r>
              <a:rPr lang="ru-RU" dirty="0"/>
              <a:t>И наконец, все вопросы, связанные с совестью, – это тоже духовная область жизни человека. Духовные границы охватывают наши убеждения, ценности, нравственные критерии. Когда нет четких духовных границ, то другие могут навязать нам свои убеждения, заставить сделать что-то такое, что не согласуется с нашей личной этикой.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8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sz="2400" dirty="0" smtClean="0"/>
              <a:t>ЗОНЫ ЛИЧНОГО ПРОСТРАНСТВА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Личные границы человека |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2" y="1412776"/>
            <a:ext cx="9144000" cy="50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7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Зоны личного пространства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b="1" dirty="0"/>
              <a:t>Интимная зона. </a:t>
            </a:r>
            <a:r>
              <a:rPr lang="ru-RU" dirty="0"/>
              <a:t>Из всех зон эта самая главная, поскольку именно эту зону человек охраняет так, как будто бы это его собственность. В основном разрешается проникнуть в эту зону только тем людям, которые находятся в тесном эмоциональном контакте с ним.</a:t>
            </a:r>
          </a:p>
          <a:p>
            <a:pPr lvl="0" algn="just"/>
            <a:r>
              <a:rPr lang="ru-RU" b="1" dirty="0"/>
              <a:t>Личная зона</a:t>
            </a:r>
            <a:r>
              <a:rPr lang="ru-RU" dirty="0"/>
              <a:t> - это зона знакомств и общения. Друзья и далекие родные допускаются в эту зону, так же, как и хорошие знакомые, коллеги по работе.</a:t>
            </a:r>
          </a:p>
          <a:p>
            <a:pPr lvl="0" algn="just"/>
            <a:r>
              <a:rPr lang="ru-RU" b="1" dirty="0"/>
              <a:t>Социальная зона. </a:t>
            </a:r>
            <a:r>
              <a:rPr lang="ru-RU" dirty="0"/>
              <a:t>Зона чужих людей. Например, водопроводчик или плотник, пришедшие заняться ремонтом в нашем доме, почтальона, нового служащего на работе и от людей, которых не очень хорошо знаем.</a:t>
            </a:r>
          </a:p>
          <a:p>
            <a:pPr lvl="0" algn="just"/>
            <a:r>
              <a:rPr lang="ru-RU" b="1" dirty="0"/>
              <a:t>Общественная зона –</a:t>
            </a:r>
            <a:r>
              <a:rPr lang="ru-RU" dirty="0"/>
              <a:t>зона публичная. Мы никак не реагируем и не относимся к людям в этой зоне. Это зона равнодушного наблюдения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864" y="188640"/>
            <a:ext cx="8874840" cy="3733800"/>
          </a:xfrm>
        </p:spPr>
        <p:txBody>
          <a:bodyPr/>
          <a:lstStyle/>
          <a:p>
            <a:r>
              <a:rPr lang="ru-RU" dirty="0"/>
              <a:t>Как только вы поймете потребности, которые формируют ваше поведение, вы сможете вернуть себе </a:t>
            </a:r>
            <a:r>
              <a:rPr lang="ru-RU" b="1" dirty="0"/>
              <a:t>контроль над своей жизнью</a:t>
            </a:r>
            <a:r>
              <a:rPr lang="ru-RU" dirty="0"/>
              <a:t>. Вы увидите, что можно создавать новые модели поведения, шаблоны и двигаться к достижениям в своей жизни.</a:t>
            </a:r>
            <a:endParaRPr lang="ru-RU" dirty="0"/>
          </a:p>
        </p:txBody>
      </p:sp>
      <p:pic>
        <p:nvPicPr>
          <p:cNvPr id="11266" name="Picture 2" descr="https://goldcoach.ru/wp-content/uploads/2019/01/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6" y="1196752"/>
            <a:ext cx="10144717" cy="599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6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TM01859862[[fn=Поп-музыка]]</Template>
  <TotalTime>1659</TotalTime>
  <Words>903</Words>
  <Application>Microsoft Office PowerPoint</Application>
  <PresentationFormat>Произвольный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Urban Pop</vt:lpstr>
      <vt:lpstr>Презентация PowerPoint</vt:lpstr>
      <vt:lpstr>       ЛИЧНЫЕ ГРАНИЦЫ</vt:lpstr>
      <vt:lpstr>ЛИЧНЫЕ ГРАНИЦЫ</vt:lpstr>
      <vt:lpstr>Что такое личная граница?</vt:lpstr>
      <vt:lpstr>          Личные границы</vt:lpstr>
      <vt:lpstr>      Личные границы</vt:lpstr>
      <vt:lpstr>  ЗОНЫ ЛИЧНОГО ПРОСТРАНСТВА</vt:lpstr>
      <vt:lpstr> Зоны личного пространства</vt:lpstr>
      <vt:lpstr>Презентация PowerPoint</vt:lpstr>
      <vt:lpstr>Ассертивность </vt:lpstr>
      <vt:lpstr>Презентация PowerPoint</vt:lpstr>
      <vt:lpstr>Как понять, что у меня всё хорошо с ассертивностью? </vt:lpstr>
      <vt:lpstr>модель ассертивного поведения Мануэль Смит</vt:lpstr>
      <vt:lpstr>Презентация PowerPoint</vt:lpstr>
      <vt:lpstr>Презентация PowerPoint</vt:lpstr>
      <vt:lpstr>Советы тем, кто не знает, как правильно отказать, как научиться говорить нет </vt:lpstr>
      <vt:lpstr>           С ЧЕГО НАЧАТЬ? </vt:lpstr>
      <vt:lpstr>Составьте табличку и пропишите в ней ваше представление о самоутверждении. </vt:lpstr>
      <vt:lpstr>что может мешать вам утвердить свою уверенность в себе: это парализующие мысли.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Цдака – материальное средство установления высшей справедливости</dc:title>
  <dc:creator>Ольга</dc:creator>
  <cp:lastModifiedBy>Valentina</cp:lastModifiedBy>
  <cp:revision>45</cp:revision>
  <cp:lastPrinted>1601-01-01T00:00:00Z</cp:lastPrinted>
  <dcterms:created xsi:type="dcterms:W3CDTF">2015-10-21T03:22:09Z</dcterms:created>
  <dcterms:modified xsi:type="dcterms:W3CDTF">2020-05-07T13:02:08Z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