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6" r:id="rId3"/>
    <p:sldId id="300" r:id="rId4"/>
    <p:sldId id="350" r:id="rId5"/>
    <p:sldId id="301" r:id="rId6"/>
    <p:sldId id="351" r:id="rId7"/>
    <p:sldId id="303" r:id="rId8"/>
    <p:sldId id="304" r:id="rId9"/>
    <p:sldId id="305" r:id="rId10"/>
    <p:sldId id="261" r:id="rId11"/>
    <p:sldId id="339" r:id="rId12"/>
    <p:sldId id="353" r:id="rId13"/>
    <p:sldId id="352" r:id="rId14"/>
    <p:sldId id="328" r:id="rId15"/>
    <p:sldId id="348" r:id="rId16"/>
    <p:sldId id="278" r:id="rId17"/>
    <p:sldId id="354" r:id="rId18"/>
    <p:sldId id="342" r:id="rId19"/>
    <p:sldId id="263" r:id="rId20"/>
    <p:sldId id="344" r:id="rId21"/>
    <p:sldId id="34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4D11960-D409-4A4C-BF56-EB655DDB435A}">
          <p14:sldIdLst>
            <p14:sldId id="256"/>
            <p14:sldId id="266"/>
            <p14:sldId id="300"/>
            <p14:sldId id="350"/>
            <p14:sldId id="301"/>
            <p14:sldId id="351"/>
            <p14:sldId id="303"/>
            <p14:sldId id="304"/>
            <p14:sldId id="305"/>
            <p14:sldId id="261"/>
            <p14:sldId id="339"/>
            <p14:sldId id="353"/>
            <p14:sldId id="352"/>
            <p14:sldId id="328"/>
            <p14:sldId id="348"/>
            <p14:sldId id="278"/>
            <p14:sldId id="354"/>
            <p14:sldId id="342"/>
            <p14:sldId id="263"/>
            <p14:sldId id="344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10CCF-3B68-4DA2-81D9-DD1C29F2085C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E3592-39A7-443D-B270-FD54352619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23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EE3592-39A7-443D-B270-FD543526197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8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F49F8-0D71-4B3C-9E2A-69DBC3B2A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1B25F1-2A19-4619-AB58-BFB68D3978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7FE5E8-A7E1-4CA4-BA97-09140143E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837177-EF0A-4EE3-BE85-5E70C5CAC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D9F1EB-DDDB-451D-84CE-EB31B03B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0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F8C7F-BF6E-48F9-8D0A-7238FE90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08969F-4836-49BE-9C7E-75DA12CBB5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D7F8D2-D922-4AF4-894F-E83F64B2D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E6298F2-51AB-4F19-B7BA-8E723B1AF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239D53-62CA-4B45-9E7D-1B483CBC8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31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D4AD3-7EE5-4379-94EB-6C084B363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98EDC8-C35F-46E8-9BC4-BC8BC3C1C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7EEF9F-3ED0-4709-916A-8B57B8D5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D46A95-D3A4-4014-B5A8-82BAFCB6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0537A0-FC0B-4A6E-9FCF-4A4BA6E5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0317EE-B99C-4E2E-BE74-5E4371DE9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0EB79D-441F-43C5-8E88-65B6915E4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B06873-8A76-4791-A541-C3E58695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DA6B32-2336-4A1A-9E9C-FEC0B058F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349E2B-05FD-4AD6-8413-2FE2F99AE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948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FED4F0-D0F1-439F-9EF3-CC3AA5027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F8DDEC-844F-41F8-B9D4-DA9008D5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5BECB-2FC9-47A6-9CB2-8B9508E6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532E9D-F65A-4032-9721-7FA959A53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2EBDDF-33A8-4F53-926A-59F4F525B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005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0C901F-31D0-426F-896A-FE476CA47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04350F-88F8-4CEF-A641-F793F26E3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327D59-5A9A-4E01-8ED9-D2D997993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77025AF-9EE7-479A-A2AC-92064C63E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3B4635-980A-45E6-846D-0CF023B4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A73BD-A636-4E10-898F-92107E656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85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95F9-6F01-4FCA-8626-C6033FB95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1054C6-D4E3-4051-BC4F-A4DA37F58A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65BFEE-BAD8-47F2-84B0-2DFDD338FD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D2A320-295A-4187-A6F3-A55D981D6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597D56-FA52-4700-A716-5E30C8AD9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81C84B-F4E3-40ED-B886-7C0C86148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368FD4-4F3A-4150-9094-ABD3C0949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E18B4AD-3D30-431E-AA8F-9EB1921EA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05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E134F-6E2E-4E3D-B00D-760CCCF7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08E4B2-7101-4006-A3B9-B287E321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3B151AA-71BE-49F3-BBB2-50239FDC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6FBB927-9956-45E2-9E05-F26330913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06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1EFCB1-375F-4337-8AB5-DF211473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E65D3AA-8F17-4FCF-8626-23C60E8AA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C688E2-F3D6-4CF6-94C0-4DC756EB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90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55BE1-4527-4A4E-8C0D-E757091D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2F9D8E-C356-4F4B-839C-6A06D065A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9A3C7B-CE42-4EA3-B84B-7C6FAD8C5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0A59D-71FE-439D-B021-04EE9BB7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2FDC0F-C1B1-494C-93F2-6E01F88C7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180107-3B44-416F-9895-1C94C2A3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78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16437-1AAB-4595-A235-25F0E9CEE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77904BA-215F-4E94-9447-12A4EB007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28AE5C-1EE2-4D4D-AE3F-75DAC7888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1393AF-3A61-4DD7-A8FB-6D563D245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7B3C6A-1C12-4CB9-ABBD-66AC601AE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5DEFCC-974D-4419-A5C1-F373A99B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79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66A24-9121-448E-94B4-C2DA02A36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3F27F3-61C6-4065-AA17-1C57A0282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F59A2F-1964-4B7F-A651-DE7A9C2CA4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00070-E407-4711-9229-2CD7249BE930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60C935-1129-4CA1-8785-0A9FBFC19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D89FC-5CC6-4C13-9337-A73883541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D685FE-B662-46D8-9F60-CC949BA5C2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39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2234A61-408D-4F0F-952E-98445AE97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6" y="40640"/>
            <a:ext cx="12592491" cy="677671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E98E27-E274-41F5-AA33-0097FB2AF2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400" y="1158239"/>
            <a:ext cx="9144000" cy="17319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Сигнал чернобыльского саркофага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E18582-AAD5-4FA4-9FE5-32061E4D1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6640" y="2992438"/>
            <a:ext cx="9144000" cy="1655762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35 лет со дня аварии на ЧАЭС</a:t>
            </a:r>
          </a:p>
        </p:txBody>
      </p:sp>
    </p:spTree>
    <p:extLst>
      <p:ext uri="{BB962C8B-B14F-4D97-AF65-F5344CB8AC3E}">
        <p14:creationId xmlns:p14="http://schemas.microsoft.com/office/powerpoint/2010/main" val="3637567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2">
            <a:extLst>
              <a:ext uri="{FF2B5EF4-FFF2-40B4-BE49-F238E27FC236}">
                <a16:creationId xmlns:a16="http://schemas.microsoft.com/office/drawing/2014/main" id="{EF9A8655-03B2-4A56-8D52-A69A49159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474" y="878106"/>
            <a:ext cx="10283082" cy="452035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altLang="ru-RU" sz="4800" b="1" dirty="0"/>
              <a:t>Механизм действия излучения: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происходит ионизация атомов и молекул, что приводит к изменению химической активности клеток.</a:t>
            </a:r>
          </a:p>
        </p:txBody>
      </p:sp>
      <p:sp>
        <p:nvSpPr>
          <p:cNvPr id="32771" name="Прямоугольник 3">
            <a:extLst>
              <a:ext uri="{FF2B5EF4-FFF2-40B4-BE49-F238E27FC236}">
                <a16:creationId xmlns:a16="http://schemas.microsoft.com/office/drawing/2014/main" id="{9E231B20-8A28-4DA0-B9FE-0D1C29138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889" y="231775"/>
            <a:ext cx="112482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19100" indent="-3825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действие радиоактивных излучений</a:t>
            </a:r>
          </a:p>
        </p:txBody>
      </p:sp>
      <p:pic>
        <p:nvPicPr>
          <p:cNvPr id="31748" name="Picture 4">
            <a:extLst>
              <a:ext uri="{FF2B5EF4-FFF2-40B4-BE49-F238E27FC236}">
                <a16:creationId xmlns:a16="http://schemas.microsoft.com/office/drawing/2014/main" id="{00D5B734-F452-4898-A284-008C9B1683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90" b="16281"/>
          <a:stretch/>
        </p:blipFill>
        <p:spPr bwMode="auto">
          <a:xfrm>
            <a:off x="1708044" y="3429000"/>
            <a:ext cx="8220075" cy="33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4">
            <a:extLst>
              <a:ext uri="{FF2B5EF4-FFF2-40B4-BE49-F238E27FC236}">
                <a16:creationId xmlns:a16="http://schemas.microsoft.com/office/drawing/2014/main" id="{DB778384-C76E-4965-AFB9-90ED69B0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750" y="285751"/>
            <a:ext cx="8572500" cy="5000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2800"/>
              <a:t> </a:t>
            </a:r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действие радиоактивных излучений</a:t>
            </a:r>
            <a:b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800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D4FAB7BC-9C20-4E38-9D2D-1450C1B6C3C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8314" y="928689"/>
            <a:ext cx="4156075" cy="5572125"/>
          </a:xfrm>
        </p:spPr>
      </p:pic>
      <p:sp>
        <p:nvSpPr>
          <p:cNvPr id="37892" name="Содержимое 5">
            <a:extLst>
              <a:ext uri="{FF2B5EF4-FFF2-40B4-BE49-F238E27FC236}">
                <a16:creationId xmlns:a16="http://schemas.microsoft.com/office/drawing/2014/main" id="{F9B561CF-6303-4B5E-8C60-95A91FA597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438" y="1000126"/>
            <a:ext cx="5902642" cy="5643563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клетки: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Разрушение хромосом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способности к делению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Изменение проницаемости      клеточных мембран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Разбухание ядер клето</a:t>
            </a:r>
            <a:r>
              <a:rPr lang="ru-RU" altLang="ru-RU" sz="2400" dirty="0"/>
              <a:t>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102E4-41DD-4D49-8B8A-701D7616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Радиационно-индуцированные эффекты у растений и животных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8E0B42-73D2-421D-9E70-A08D88F05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4705"/>
            <a:ext cx="10515600" cy="4351338"/>
          </a:xfrm>
        </p:spPr>
        <p:txBody>
          <a:bodyPr/>
          <a:lstStyle/>
          <a:p>
            <a:r>
              <a:rPr lang="ru-RU" dirty="0"/>
              <a:t>Повышенная гибель хвойных растений, почвенных беспозвоночных и млекопитающих</a:t>
            </a:r>
          </a:p>
          <a:p>
            <a:r>
              <a:rPr lang="ru-RU" dirty="0"/>
              <a:t>Потеря репродуктивной способности растений и животных.</a:t>
            </a:r>
          </a:p>
        </p:txBody>
      </p:sp>
    </p:spTree>
    <p:extLst>
      <p:ext uri="{BB962C8B-B14F-4D97-AF65-F5344CB8AC3E}">
        <p14:creationId xmlns:p14="http://schemas.microsoft.com/office/powerpoint/2010/main" val="3423200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285BA0-097B-4660-A044-A23067148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99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Рыжий лес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2090BD-3D78-4791-9B56-1ADD2A54D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0CD4755-2FAA-46E8-A4DF-685763400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403" y="990600"/>
            <a:ext cx="8574087" cy="584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33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Прямоугольник 1">
            <a:extLst>
              <a:ext uri="{FF2B5EF4-FFF2-40B4-BE49-F238E27FC236}">
                <a16:creationId xmlns:a16="http://schemas.microsoft.com/office/drawing/2014/main" id="{CAC0212F-997F-45DD-BFAC-3FDDB241E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4" y="285750"/>
            <a:ext cx="8929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Воздействие радиации на растения и грибы</a:t>
            </a:r>
          </a:p>
        </p:txBody>
      </p:sp>
      <p:pic>
        <p:nvPicPr>
          <p:cNvPr id="47107" name="Picture 2" descr="D:\Картинки\мутации Чернобля\chernob.JPG">
            <a:extLst>
              <a:ext uri="{FF2B5EF4-FFF2-40B4-BE49-F238E27FC236}">
                <a16:creationId xmlns:a16="http://schemas.microsoft.com/office/drawing/2014/main" id="{759C9C4B-850F-4710-826A-5771401EC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420" y="1658266"/>
            <a:ext cx="2541410" cy="4102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2" descr="D:\Картинки\мутации Чернобля\1469356.jpg">
            <a:extLst>
              <a:ext uri="{FF2B5EF4-FFF2-40B4-BE49-F238E27FC236}">
                <a16:creationId xmlns:a16="http://schemas.microsoft.com/office/drawing/2014/main" id="{DFADD7EA-9CFB-44A9-8D50-5CEDDAF39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67" y="1239520"/>
            <a:ext cx="4362642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есть ли мутанты в чернобыле фото">
            <a:extLst>
              <a:ext uri="{FF2B5EF4-FFF2-40B4-BE49-F238E27FC236}">
                <a16:creationId xmlns:a16="http://schemas.microsoft.com/office/drawing/2014/main" id="{B714C92A-3268-447B-805F-00869FC2C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341" y="3037840"/>
            <a:ext cx="3630506" cy="272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79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52D2B79-EF49-46C7-A398-F22823819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535305"/>
            <a:ext cx="10515600" cy="3101975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«За все годы, что я работаю в зоне отчуждения, мне не то что не встречались животные-мутанты, я даже не видел животных с какими выраженными отклонениями от нормы. Это не означает, что их не может быть. Абсолютно может быть, особенно там, где очень высокий уровень радиационного влияния. Если это влияние имело какой-то вредный для здоровья эффект, то такие животные даже не доживают до того времени, когда их может встретить человек. Мутантов, с тремя головами или ногами, конечно, не бывает. Все звери, птицы и амфибии, которых приходилось видеть, выглядели нормально. Размножались даже в самых загрязненных участках»</a:t>
            </a:r>
          </a:p>
          <a:p>
            <a:r>
              <a:rPr lang="ru-RU" dirty="0"/>
              <a:t>Сергей </a:t>
            </a:r>
            <a:r>
              <a:rPr lang="ru-RU" dirty="0" err="1"/>
              <a:t>Гащак</a:t>
            </a:r>
            <a:r>
              <a:rPr lang="ru-RU" dirty="0"/>
              <a:t> - заместитель директора по научной работе Чернобыльского центра по проблемам ядерной безопасности, радиоактивных отходов и радиоэкологии</a:t>
            </a:r>
          </a:p>
        </p:txBody>
      </p:sp>
      <p:pic>
        <p:nvPicPr>
          <p:cNvPr id="39940" name="Picture 4">
            <a:extLst>
              <a:ext uri="{FF2B5EF4-FFF2-40B4-BE49-F238E27FC236}">
                <a16:creationId xmlns:a16="http://schemas.microsoft.com/office/drawing/2014/main" id="{CD5BCC04-2CB0-4BDB-8ADC-707C298DC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055" y="3492130"/>
            <a:ext cx="4888230" cy="326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Мутанты Чернобыля">
            <a:extLst>
              <a:ext uri="{FF2B5EF4-FFF2-40B4-BE49-F238E27FC236}">
                <a16:creationId xmlns:a16="http://schemas.microsoft.com/office/drawing/2014/main" id="{D10F24AE-448F-4BF4-90C2-A32C3871A2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7" t="18632" r="19422" b="25427"/>
          <a:stretch/>
        </p:blipFill>
        <p:spPr bwMode="auto">
          <a:xfrm>
            <a:off x="1173480" y="3492130"/>
            <a:ext cx="4399280" cy="3299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182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74F299A1-6BA0-486A-9514-D100DD29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" y="243840"/>
            <a:ext cx="10515600" cy="132556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Лучевая болезнь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C8D48100-FF23-44E8-9A34-2E3487C9F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440"/>
            <a:ext cx="10515600" cy="2966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altLang="ru-RU" sz="3200" i="1" dirty="0">
                <a:solidFill>
                  <a:srgbClr val="FF0000"/>
                </a:solidFill>
              </a:rPr>
              <a:t>I (наиболее уязвимая) </a:t>
            </a:r>
            <a:r>
              <a:rPr lang="ru-RU" altLang="ru-RU" dirty="0"/>
              <a:t>— все тело, гонады и красный костный мозг (кроветворная система);</a:t>
            </a:r>
            <a:br>
              <a:rPr lang="ru-RU" altLang="ru-RU" sz="3200" dirty="0"/>
            </a:br>
            <a:r>
              <a:rPr lang="ru-RU" altLang="ru-RU" sz="3200" i="1" dirty="0">
                <a:solidFill>
                  <a:srgbClr val="FF0000"/>
                </a:solidFill>
              </a:rPr>
              <a:t>II </a:t>
            </a:r>
            <a:r>
              <a:rPr lang="ru-RU" altLang="ru-RU" sz="3200" dirty="0"/>
              <a:t>— </a:t>
            </a:r>
            <a:r>
              <a:rPr lang="ru-RU" altLang="ru-RU" dirty="0"/>
              <a:t>хрусталик глаза, щитовидная железа (эндокринная система), печень, почки, легкие, мышцы, жировая ткань, селезенка, желудочно-кишечный тракт, а также другие органы, которые не вошли в I и III группы;</a:t>
            </a:r>
            <a:br>
              <a:rPr lang="ru-RU" altLang="ru-RU" dirty="0"/>
            </a:br>
            <a:br>
              <a:rPr lang="ru-RU" altLang="ru-RU" sz="3200" dirty="0"/>
            </a:br>
            <a:r>
              <a:rPr lang="ru-RU" altLang="ru-RU" sz="3200" i="1" dirty="0">
                <a:solidFill>
                  <a:srgbClr val="FF0000"/>
                </a:solidFill>
              </a:rPr>
              <a:t>III</a:t>
            </a:r>
            <a:r>
              <a:rPr lang="ru-RU" altLang="ru-RU" sz="3200" dirty="0"/>
              <a:t>— </a:t>
            </a:r>
            <a:r>
              <a:rPr lang="ru-RU" altLang="ru-RU" dirty="0"/>
              <a:t>кожный покров, костная ткань, кисти, предплечья, стопы и голени.</a:t>
            </a:r>
            <a:br>
              <a:rPr lang="ru-RU" altLang="ru-RU" dirty="0"/>
            </a:br>
            <a:endParaRPr lang="ru-RU" dirty="0"/>
          </a:p>
        </p:txBody>
      </p:sp>
      <p:pic>
        <p:nvPicPr>
          <p:cNvPr id="30724" name="Picture 4">
            <a:extLst>
              <a:ext uri="{FF2B5EF4-FFF2-40B4-BE49-F238E27FC236}">
                <a16:creationId xmlns:a16="http://schemas.microsoft.com/office/drawing/2014/main" id="{509CCF5A-2D1D-493C-9523-DF8CEBA72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906928"/>
            <a:ext cx="3559232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>
            <a:extLst>
              <a:ext uri="{FF2B5EF4-FFF2-40B4-BE49-F238E27FC236}">
                <a16:creationId xmlns:a16="http://schemas.microsoft.com/office/drawing/2014/main" id="{B3416F75-749E-4320-9FDB-A0D957320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5" t="19852" r="9667" b="5481"/>
          <a:stretch/>
        </p:blipFill>
        <p:spPr bwMode="auto">
          <a:xfrm>
            <a:off x="4168197" y="3942080"/>
            <a:ext cx="3430230" cy="26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8">
            <a:extLst>
              <a:ext uri="{FF2B5EF4-FFF2-40B4-BE49-F238E27FC236}">
                <a16:creationId xmlns:a16="http://schemas.microsoft.com/office/drawing/2014/main" id="{FC9BB333-BC0A-4D61-BA0C-415E01396B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9185" r="2445" b="3555"/>
          <a:stretch/>
        </p:blipFill>
        <p:spPr bwMode="auto">
          <a:xfrm>
            <a:off x="7955280" y="3906928"/>
            <a:ext cx="3876040" cy="273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208D6B-4DB5-4FCC-8627-92171422F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Отдаленные последствия для здоровья (ВОЗ)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78766-8A07-4C62-8D51-CE370F6EB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541145"/>
            <a:ext cx="10515600" cy="4351338"/>
          </a:xfrm>
        </p:spPr>
        <p:txBody>
          <a:bodyPr/>
          <a:lstStyle/>
          <a:p>
            <a:r>
              <a:rPr lang="ru-RU" dirty="0"/>
              <a:t>Рак щитовидной железы</a:t>
            </a:r>
          </a:p>
          <a:p>
            <a:r>
              <a:rPr lang="ru-RU" dirty="0"/>
              <a:t>Лейкемия, солидные раки и заболевания сердечно-сосудистой системы</a:t>
            </a:r>
          </a:p>
          <a:p>
            <a:r>
              <a:rPr lang="ru-RU" dirty="0"/>
              <a:t>Катаракта</a:t>
            </a:r>
          </a:p>
          <a:p>
            <a:r>
              <a:rPr lang="ru-RU" dirty="0"/>
              <a:t>Психологические и психические проблемы</a:t>
            </a:r>
          </a:p>
        </p:txBody>
      </p:sp>
      <p:pic>
        <p:nvPicPr>
          <p:cNvPr id="45058" name="Picture 2">
            <a:extLst>
              <a:ext uri="{FF2B5EF4-FFF2-40B4-BE49-F238E27FC236}">
                <a16:creationId xmlns:a16="http://schemas.microsoft.com/office/drawing/2014/main" id="{B040885C-7205-4870-9712-793C4E24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9" y="4098607"/>
            <a:ext cx="3524791" cy="266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>
            <a:extLst>
              <a:ext uri="{FF2B5EF4-FFF2-40B4-BE49-F238E27FC236}">
                <a16:creationId xmlns:a16="http://schemas.microsoft.com/office/drawing/2014/main" id="{BCC08CE7-9A52-4066-8635-E8B7E7F776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732" y="4089081"/>
            <a:ext cx="4280535" cy="286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4" name="Picture 8">
            <a:extLst>
              <a:ext uri="{FF2B5EF4-FFF2-40B4-BE49-F238E27FC236}">
                <a16:creationId xmlns:a16="http://schemas.microsoft.com/office/drawing/2014/main" id="{3B2F09FD-EB4F-44F8-9FC4-3EBE38800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64635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180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CB34DDC4-73BD-47A8-A6B9-A888BBF02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33377"/>
            <a:ext cx="11653519" cy="134302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dirty="0"/>
              <a:t>Наиболее  сильно радиация влияет на  быстро растущие клетки – </a:t>
            </a:r>
            <a:r>
              <a:rPr lang="ru-RU" altLang="ru-RU" sz="6600" dirty="0"/>
              <a:t>раковые</a:t>
            </a:r>
            <a:endParaRPr lang="ru-RU" altLang="ru-RU" sz="3600" dirty="0"/>
          </a:p>
        </p:txBody>
      </p:sp>
      <p:pic>
        <p:nvPicPr>
          <p:cNvPr id="39939" name="Picture 2" descr="D:\Мои документы\учащееся\учащееся\11  класс. сандзюк Алёна\phibroma.jpg">
            <a:extLst>
              <a:ext uri="{FF2B5EF4-FFF2-40B4-BE49-F238E27FC236}">
                <a16:creationId xmlns:a16="http://schemas.microsoft.com/office/drawing/2014/main" id="{4FC16FE9-D458-4A57-A817-2F88C8231F5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9509" y="2228533"/>
            <a:ext cx="4448175" cy="3371850"/>
          </a:xfrm>
        </p:spPr>
      </p:pic>
      <p:pic>
        <p:nvPicPr>
          <p:cNvPr id="39940" name="Picture 3" descr="D:\Мои документы\учащееся\учащееся\11  класс. сандзюк Алёна\201569_20080714184324.jpg">
            <a:extLst>
              <a:ext uri="{FF2B5EF4-FFF2-40B4-BE49-F238E27FC236}">
                <a16:creationId xmlns:a16="http://schemas.microsoft.com/office/drawing/2014/main" id="{EA598FB4-A337-4F2B-88B2-C2517A328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793" y="2245337"/>
            <a:ext cx="4374727" cy="328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8F21D89-542C-450B-9D87-E58B13026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857251"/>
            <a:ext cx="11257280" cy="16541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ru-RU" dirty="0"/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Сильное влияние облучение оказывает на наследственность, поражая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гены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в хромосомах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1" name="Рисунок 13">
            <a:extLst>
              <a:ext uri="{FF2B5EF4-FFF2-40B4-BE49-F238E27FC236}">
                <a16:creationId xmlns:a16="http://schemas.microsoft.com/office/drawing/2014/main" id="{4C9E6ECC-1F83-4467-B4EF-F67035AE3D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69532" y="2781141"/>
            <a:ext cx="4595812" cy="3357563"/>
          </a:xfrm>
        </p:spPr>
      </p:pic>
      <p:sp>
        <p:nvSpPr>
          <p:cNvPr id="43013" name="Прямоугольник 7">
            <a:extLst>
              <a:ext uri="{FF2B5EF4-FFF2-40B4-BE49-F238E27FC236}">
                <a16:creationId xmlns:a16="http://schemas.microsoft.com/office/drawing/2014/main" id="{9EE98C17-5BE4-44F2-B514-FA119823A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1" y="214314"/>
            <a:ext cx="87153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Биологическое действие радиоактивных излучений</a:t>
            </a:r>
          </a:p>
          <a:p>
            <a:pPr algn="ctr" eaLnBrk="1" hangingPunct="1"/>
            <a:endParaRPr lang="ru-RU" altLang="ru-RU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F1D47BEF-69A5-46DA-AC94-F0D85124E9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394655"/>
            <a:ext cx="11070590" cy="2572065"/>
          </a:xfrm>
          <a:ln/>
        </p:spPr>
        <p:txBody>
          <a:bodyPr/>
          <a:lstStyle/>
          <a:p>
            <a:r>
              <a:rPr lang="en-GB" altLang="ru-RU" sz="2000" dirty="0"/>
              <a:t>26 </a:t>
            </a:r>
            <a:r>
              <a:rPr lang="ru-RU" altLang="ru-RU" sz="2000" dirty="0"/>
              <a:t>апреля </a:t>
            </a:r>
            <a:r>
              <a:rPr lang="en-GB" altLang="ru-RU" sz="2000" dirty="0"/>
              <a:t>1986</a:t>
            </a:r>
            <a:r>
              <a:rPr lang="ru-RU" altLang="ru-RU" sz="2000" dirty="0"/>
              <a:t> г. </a:t>
            </a:r>
          </a:p>
          <a:p>
            <a:pPr>
              <a:buFontTx/>
              <a:buNone/>
            </a:pPr>
            <a:r>
              <a:rPr lang="ru-RU" altLang="ru-RU" sz="2000" dirty="0"/>
              <a:t>   в</a:t>
            </a:r>
            <a:r>
              <a:rPr lang="en-GB" altLang="ru-RU" sz="2000" dirty="0"/>
              <a:t> 01:23 </a:t>
            </a:r>
            <a:r>
              <a:rPr lang="ru-RU" altLang="ru-RU" sz="2000" dirty="0"/>
              <a:t>два взрыва разрушили 4-й блок Чернобыльской АЭС, расположенной   в </a:t>
            </a:r>
            <a:r>
              <a:rPr lang="en-GB" altLang="ru-RU" sz="2000" dirty="0"/>
              <a:t>~</a:t>
            </a:r>
            <a:r>
              <a:rPr lang="ru-RU" altLang="ru-RU" sz="2000" dirty="0"/>
              <a:t> </a:t>
            </a:r>
            <a:r>
              <a:rPr lang="en-GB" altLang="ru-RU" sz="2000" dirty="0"/>
              <a:t>100 </a:t>
            </a:r>
            <a:r>
              <a:rPr lang="ru-RU" altLang="ru-RU" sz="2000" dirty="0"/>
              <a:t>км к северу от Киева (</a:t>
            </a:r>
            <a:r>
              <a:rPr lang="en-US" altLang="ru-RU" sz="2000" dirty="0"/>
              <a:t>~</a:t>
            </a:r>
            <a:r>
              <a:rPr lang="ru-RU" altLang="ru-RU" sz="2000" dirty="0"/>
              <a:t>2, 5 млн. чел.)  и всего в 3 км к Ю-В от г. Припяти </a:t>
            </a:r>
            <a:r>
              <a:rPr lang="en-GB" altLang="ru-RU" sz="2000" dirty="0"/>
              <a:t>(~50 </a:t>
            </a:r>
            <a:r>
              <a:rPr lang="ru-RU" altLang="ru-RU" sz="2000" dirty="0"/>
              <a:t>тыс. чел.)</a:t>
            </a:r>
            <a:endParaRPr lang="en-GB" altLang="ru-RU" sz="2000" dirty="0"/>
          </a:p>
          <a:p>
            <a:endParaRPr lang="ru-RU" altLang="ru-RU" sz="2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B35C497-3B77-4671-930A-F48383151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35" y="1495212"/>
            <a:ext cx="7754620" cy="51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10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8E02C0-8C49-4B1D-A4B0-F83BD656B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240" y="84264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ГЕНЕТИЧЕСКИЕ ПОСЛЕДСТВИЯ РАДИАЦИИ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7F83330-6B2B-42D3-A3F5-A6A458A12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126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  ненормальный исход беременности (рождение мертвого плода, серьезные врожденные пороки); </a:t>
            </a:r>
          </a:p>
          <a:p>
            <a:r>
              <a:rPr lang="ru-RU" dirty="0"/>
              <a:t> смертность среди новорожденных; </a:t>
            </a:r>
          </a:p>
          <a:p>
            <a:r>
              <a:rPr lang="ru-RU" dirty="0"/>
              <a:t> частота анеуплоидии половых хромосом детей; </a:t>
            </a:r>
          </a:p>
          <a:p>
            <a:r>
              <a:rPr lang="ru-RU" dirty="0"/>
              <a:t> ненормальные варианты белков.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2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>
            <a:extLst>
              <a:ext uri="{FF2B5EF4-FFF2-40B4-BE49-F238E27FC236}">
                <a16:creationId xmlns:a16="http://schemas.microsoft.com/office/drawing/2014/main" id="{DC050D42-4CA5-451F-97C5-8EF7EF678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" y="166076"/>
            <a:ext cx="10180320" cy="6525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402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F07B5B-EB1C-43A1-9C1D-FFABEB69A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884555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Ликвидатор – долг чести или приговор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5D9B4B-16CA-40D2-9AFC-B75FD12A1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60" y="1046480"/>
            <a:ext cx="10515600" cy="120904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Одними из первых, кто принял участие в ликвидации аварии, были 28 сотрудников подразделений пожарной охраны, которые боролись с огнем в первые часы после взрыва.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A61CD9B-94ED-4E3D-95A4-BB52C686B8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872"/>
          <a:stretch/>
        </p:blipFill>
        <p:spPr bwMode="auto">
          <a:xfrm>
            <a:off x="1737359" y="2489201"/>
            <a:ext cx="8481047" cy="39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61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9AC4-8E8C-43E0-AC29-856FEBBEF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Шеренга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97AD74-FF3C-40E6-81A2-1DAB723DF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876425"/>
            <a:ext cx="10795000" cy="4351338"/>
          </a:xfrm>
        </p:spPr>
        <p:txBody>
          <a:bodyPr numCol="3">
            <a:normAutofit fontScale="92500" lnSpcReduction="20000"/>
          </a:bodyPr>
          <a:lstStyle/>
          <a:p>
            <a:r>
              <a:rPr lang="ru-RU" dirty="0"/>
              <a:t>Владимир </a:t>
            </a:r>
            <a:r>
              <a:rPr lang="ru-RU" dirty="0" err="1"/>
              <a:t>Правик</a:t>
            </a:r>
            <a:r>
              <a:rPr lang="ru-RU" dirty="0"/>
              <a:t>, </a:t>
            </a:r>
          </a:p>
          <a:p>
            <a:r>
              <a:rPr lang="ru-RU" dirty="0"/>
              <a:t> Виктор </a:t>
            </a:r>
            <a:r>
              <a:rPr lang="ru-RU" dirty="0" err="1"/>
              <a:t>Кибенок</a:t>
            </a:r>
            <a:r>
              <a:rPr lang="ru-RU" dirty="0"/>
              <a:t>, </a:t>
            </a:r>
          </a:p>
          <a:p>
            <a:r>
              <a:rPr lang="ru-RU" dirty="0"/>
              <a:t>Леонид Телятников, </a:t>
            </a:r>
          </a:p>
          <a:p>
            <a:r>
              <a:rPr lang="ru-RU" dirty="0"/>
              <a:t>Николай </a:t>
            </a:r>
            <a:r>
              <a:rPr lang="ru-RU" dirty="0" err="1"/>
              <a:t>Ващук</a:t>
            </a:r>
            <a:r>
              <a:rPr lang="ru-RU" dirty="0"/>
              <a:t>,</a:t>
            </a:r>
          </a:p>
          <a:p>
            <a:r>
              <a:rPr lang="ru-RU" dirty="0"/>
              <a:t> Василий Игнатенко, </a:t>
            </a:r>
          </a:p>
          <a:p>
            <a:r>
              <a:rPr lang="ru-RU" dirty="0"/>
              <a:t>Владимир </a:t>
            </a:r>
            <a:r>
              <a:rPr lang="ru-RU" dirty="0" err="1"/>
              <a:t>Тишура</a:t>
            </a:r>
            <a:r>
              <a:rPr lang="ru-RU" dirty="0"/>
              <a:t>, </a:t>
            </a:r>
          </a:p>
          <a:p>
            <a:r>
              <a:rPr lang="ru-RU" dirty="0"/>
              <a:t>Николай </a:t>
            </a:r>
            <a:r>
              <a:rPr lang="ru-RU" dirty="0" err="1"/>
              <a:t>Титенок</a:t>
            </a:r>
            <a:r>
              <a:rPr lang="ru-RU" dirty="0"/>
              <a:t>, </a:t>
            </a:r>
          </a:p>
          <a:p>
            <a:r>
              <a:rPr lang="ru-RU" dirty="0"/>
              <a:t>Борис </a:t>
            </a:r>
            <a:r>
              <a:rPr lang="ru-RU" dirty="0" err="1"/>
              <a:t>Алишаев</a:t>
            </a:r>
            <a:r>
              <a:rPr lang="ru-RU" dirty="0"/>
              <a:t>, </a:t>
            </a:r>
          </a:p>
          <a:p>
            <a:r>
              <a:rPr lang="ru-RU" dirty="0"/>
              <a:t>Иван </a:t>
            </a:r>
            <a:r>
              <a:rPr lang="ru-RU" dirty="0" err="1"/>
              <a:t>Бутрименко</a:t>
            </a:r>
            <a:r>
              <a:rPr lang="ru-RU" dirty="0"/>
              <a:t>,</a:t>
            </a:r>
          </a:p>
          <a:p>
            <a:r>
              <a:rPr lang="ru-RU" dirty="0"/>
              <a:t> Михаил </a:t>
            </a:r>
            <a:r>
              <a:rPr lang="ru-RU" dirty="0" err="1"/>
              <a:t>Головненко</a:t>
            </a:r>
            <a:r>
              <a:rPr lang="ru-RU" dirty="0"/>
              <a:t>, </a:t>
            </a:r>
          </a:p>
          <a:p>
            <a:r>
              <a:rPr lang="ru-RU" dirty="0"/>
              <a:t>Анатолий </a:t>
            </a:r>
            <a:r>
              <a:rPr lang="ru-RU" dirty="0" err="1"/>
              <a:t>Хахаров</a:t>
            </a:r>
            <a:r>
              <a:rPr lang="ru-RU" dirty="0"/>
              <a:t>,</a:t>
            </a:r>
          </a:p>
          <a:p>
            <a:r>
              <a:rPr lang="ru-RU" dirty="0"/>
              <a:t>Степан Комар,</a:t>
            </a:r>
          </a:p>
          <a:p>
            <a:r>
              <a:rPr lang="ru-RU" dirty="0"/>
              <a:t> Андрей Король, </a:t>
            </a:r>
          </a:p>
          <a:p>
            <a:r>
              <a:rPr lang="ru-RU" dirty="0"/>
              <a:t>Михаил Крысько,</a:t>
            </a:r>
          </a:p>
          <a:p>
            <a:r>
              <a:rPr lang="ru-RU" dirty="0"/>
              <a:t> Виктор </a:t>
            </a:r>
            <a:r>
              <a:rPr lang="ru-RU" dirty="0" err="1"/>
              <a:t>Легун</a:t>
            </a:r>
            <a:r>
              <a:rPr lang="ru-RU" dirty="0"/>
              <a:t>, </a:t>
            </a:r>
          </a:p>
          <a:p>
            <a:r>
              <a:rPr lang="ru-RU" dirty="0"/>
              <a:t>Сергей </a:t>
            </a:r>
            <a:r>
              <a:rPr lang="ru-RU" dirty="0" err="1"/>
              <a:t>Легун</a:t>
            </a:r>
            <a:r>
              <a:rPr lang="ru-RU" dirty="0"/>
              <a:t>, </a:t>
            </a:r>
          </a:p>
          <a:p>
            <a:r>
              <a:rPr lang="ru-RU" dirty="0"/>
              <a:t>Анатолий </a:t>
            </a:r>
            <a:r>
              <a:rPr lang="ru-RU" dirty="0" err="1"/>
              <a:t>Найдюк</a:t>
            </a:r>
            <a:r>
              <a:rPr lang="ru-RU" dirty="0"/>
              <a:t>, </a:t>
            </a:r>
          </a:p>
          <a:p>
            <a:r>
              <a:rPr lang="ru-RU" dirty="0"/>
              <a:t>Николай Нечипоренко,</a:t>
            </a:r>
          </a:p>
          <a:p>
            <a:r>
              <a:rPr lang="ru-RU" dirty="0"/>
              <a:t> Владимир </a:t>
            </a:r>
            <a:r>
              <a:rPr lang="ru-RU" dirty="0" err="1"/>
              <a:t>Палачега</a:t>
            </a:r>
            <a:r>
              <a:rPr lang="ru-RU" dirty="0"/>
              <a:t>, </a:t>
            </a:r>
          </a:p>
          <a:p>
            <a:r>
              <a:rPr lang="ru-RU" dirty="0"/>
              <a:t>Александр Петровский, </a:t>
            </a:r>
          </a:p>
          <a:p>
            <a:r>
              <a:rPr lang="ru-RU" dirty="0"/>
              <a:t>Пётр Пивоваров, </a:t>
            </a:r>
          </a:p>
          <a:p>
            <a:r>
              <a:rPr lang="ru-RU" dirty="0"/>
              <a:t>Андрей Половинкин, </a:t>
            </a:r>
          </a:p>
          <a:p>
            <a:r>
              <a:rPr lang="ru-RU" dirty="0"/>
              <a:t>Владимир Александрович Прищепа, </a:t>
            </a:r>
          </a:p>
          <a:p>
            <a:r>
              <a:rPr lang="ru-RU" dirty="0"/>
              <a:t>Владимир Иванович Прищепа, </a:t>
            </a:r>
          </a:p>
          <a:p>
            <a:r>
              <a:rPr lang="ru-RU" dirty="0"/>
              <a:t>Николай </a:t>
            </a:r>
            <a:r>
              <a:rPr lang="ru-RU" dirty="0" err="1"/>
              <a:t>Руденюк</a:t>
            </a:r>
            <a:r>
              <a:rPr lang="ru-RU" dirty="0"/>
              <a:t>, </a:t>
            </a:r>
          </a:p>
          <a:p>
            <a:r>
              <a:rPr lang="ru-RU" dirty="0"/>
              <a:t>Григорий Хмель,</a:t>
            </a:r>
          </a:p>
          <a:p>
            <a:r>
              <a:rPr lang="ru-RU" dirty="0"/>
              <a:t> Иван </a:t>
            </a:r>
            <a:r>
              <a:rPr lang="ru-RU" dirty="0" err="1"/>
              <a:t>Шаврей</a:t>
            </a:r>
            <a:r>
              <a:rPr lang="ru-RU" dirty="0"/>
              <a:t>,</a:t>
            </a:r>
          </a:p>
          <a:p>
            <a:r>
              <a:rPr lang="ru-RU" dirty="0"/>
              <a:t> Леонид </a:t>
            </a:r>
            <a:r>
              <a:rPr lang="ru-RU" dirty="0" err="1"/>
              <a:t>Шаврей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113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3868" y="365760"/>
            <a:ext cx="5774372" cy="633983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На работы 26 апреля было привлечено 600 мужчин </a:t>
            </a:r>
          </a:p>
          <a:p>
            <a:r>
              <a:rPr lang="ru-RU" sz="2400" dirty="0">
                <a:solidFill>
                  <a:srgbClr val="C00000"/>
                </a:solidFill>
              </a:rPr>
              <a:t>134 человека из них получили дозы облучения от 0,7 до 13 зиверт (Зв). Это означает, что они за несколько часов получили дозу облучения в 13 000 раз превышающую 1 </a:t>
            </a:r>
            <a:r>
              <a:rPr lang="ru-RU" sz="2400" dirty="0" err="1">
                <a:solidFill>
                  <a:srgbClr val="C00000"/>
                </a:solidFill>
              </a:rPr>
              <a:t>мЗв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</a:p>
          <a:p>
            <a:r>
              <a:rPr lang="ru-RU" sz="2400" dirty="0"/>
              <a:t>(1 </a:t>
            </a:r>
            <a:r>
              <a:rPr lang="ru-RU" sz="2400" dirty="0" err="1"/>
              <a:t>мЗв</a:t>
            </a:r>
            <a:r>
              <a:rPr lang="ru-RU" sz="2400" dirty="0"/>
              <a:t> считается максимальным уровнем эффективной дозы, которую может получить человек в течение года из-за влияния атомной электростанции)</a:t>
            </a:r>
          </a:p>
          <a:p>
            <a:endParaRPr lang="ru-RU" sz="2400" dirty="0"/>
          </a:p>
          <a:p>
            <a:r>
              <a:rPr lang="ru-RU" sz="2400" dirty="0"/>
              <a:t>До 1989 года на работы по расчистке в Чернобыле в общей сложности было привлечено около </a:t>
            </a:r>
            <a:r>
              <a:rPr lang="ru-RU" sz="2400" dirty="0">
                <a:solidFill>
                  <a:srgbClr val="C00000"/>
                </a:solidFill>
              </a:rPr>
              <a:t>800 000 мужчин, которые по сегодняшний день ощущают последствия участия в этих работах для их здоровья</a:t>
            </a:r>
          </a:p>
          <a:p>
            <a:endParaRPr lang="ru-RU" sz="24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3B53CF-9E29-40E7-8B81-8329FABB2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4" descr="47531afbfe7b.jpg">
            <a:extLst>
              <a:ext uri="{FF2B5EF4-FFF2-40B4-BE49-F238E27FC236}">
                <a16:creationId xmlns:a16="http://schemas.microsoft.com/office/drawing/2014/main" id="{D4BE1E70-1850-4C81-89EB-61EB61105A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1090" y="365125"/>
            <a:ext cx="5276850" cy="3254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4" descr="82d6ba68d7a2eb9d90bb215a5d111c8a.jpg">
            <a:extLst>
              <a:ext uri="{FF2B5EF4-FFF2-40B4-BE49-F238E27FC236}">
                <a16:creationId xmlns:a16="http://schemas.microsoft.com/office/drawing/2014/main" id="{9EBE405D-6AF0-4416-A99D-D562155C660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81090" y="3695150"/>
            <a:ext cx="5276850" cy="296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85585896"/>
      </p:ext>
    </p:extLst>
  </p:cSld>
  <p:clrMapOvr>
    <a:masterClrMapping/>
  </p:clrMapOvr>
  <p:transition advClick="0" advTm="3889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7A6F5-C1AF-4C66-903C-2B3200289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948" y="340043"/>
            <a:ext cx="7582852" cy="54356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-призрак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C061D8-0B31-4D39-92EB-654FDB6D4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7040" y="1071880"/>
            <a:ext cx="11348720" cy="3811588"/>
          </a:xfrm>
        </p:spPr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27-го апреля,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спустя 36 часов после аварии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автобусах были эвакуированы 45 000 жителей города Припять, расположенного в 4 километрах от Чернобыльской АЭС. Этот город до сих пор остается выселенным. В 30-километровой зоне вокруг реактора люди должны были покинуть свои дома до 5-го мая. В течение 10 дней было эвакуировано 130 000 человек из 76 населенных пунктов этой зоны. </a:t>
            </a:r>
          </a:p>
          <a:p>
            <a:endParaRPr lang="ru-RU" dirty="0"/>
          </a:p>
        </p:txBody>
      </p:sp>
      <p:pic>
        <p:nvPicPr>
          <p:cNvPr id="40962" name="Picture 2">
            <a:extLst>
              <a:ext uri="{FF2B5EF4-FFF2-40B4-BE49-F238E27FC236}">
                <a16:creationId xmlns:a16="http://schemas.microsoft.com/office/drawing/2014/main" id="{088E9BE4-FCAE-40AF-8939-C216130CD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" y="2977102"/>
            <a:ext cx="6172200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9CD172FE-9992-48DF-8577-7CF7520C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9240" y="3024410"/>
            <a:ext cx="5089850" cy="381158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1393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F1F93C-AA43-4DB5-BDA1-891483FB4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A2B520-C498-4354-9D29-6793188DD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288608"/>
            <a:ext cx="10515600" cy="4351338"/>
          </a:xfrm>
        </p:spPr>
        <p:txBody>
          <a:bodyPr/>
          <a:lstStyle/>
          <a:p>
            <a:r>
              <a:rPr lang="ru-RU" altLang="ru-RU" b="1" dirty="0"/>
              <a:t>В России радиоактивное загрязнение захватило территорию с населением </a:t>
            </a:r>
            <a:r>
              <a:rPr lang="ru-RU" altLang="ru-RU" b="1" dirty="0">
                <a:solidFill>
                  <a:srgbClr val="C00000"/>
                </a:solidFill>
              </a:rPr>
              <a:t>2,6 млн человек (всего отселено 220 тыс. чел. из 580 населенных пунктов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Picture 3" descr="Russ-contam">
            <a:extLst>
              <a:ext uri="{FF2B5EF4-FFF2-40B4-BE49-F238E27FC236}">
                <a16:creationId xmlns:a16="http://schemas.microsoft.com/office/drawing/2014/main" id="{31186044-964B-4E6B-BC0D-350DD298F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770" y="1524001"/>
            <a:ext cx="89717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0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3571BB-EFEF-498D-BB34-CE04E01CD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В Калужской области от радиоактивных выпадений наиболее пострадали три южных района - Жиздринский, Ульяновский, </a:t>
            </a:r>
            <a:r>
              <a:rPr lang="ru-RU" sz="2400" dirty="0" err="1"/>
              <a:t>Хвастовичский</a:t>
            </a:r>
            <a:r>
              <a:rPr lang="ru-RU" sz="2400" dirty="0"/>
              <a:t> с плотностью загрязнения цезием-137 от 1 до 15 Ки/км2.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F7E9CE7F-5B27-4DFC-B11E-C354AE7D3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Иллюстрация на тему Зона заражения Чернобыльской АЭС: карта последствий взрыва">
            <a:extLst>
              <a:ext uri="{FF2B5EF4-FFF2-40B4-BE49-F238E27FC236}">
                <a16:creationId xmlns:a16="http://schemas.microsoft.com/office/drawing/2014/main" id="{9AD5AECB-936B-452A-8551-73F8F6EE29C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272" y="1579245"/>
            <a:ext cx="7831455" cy="5121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6313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D5C0E4-6463-4769-8018-1CD2B60D8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714AF5-47C4-4536-8014-C77ABBB93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Иллюстрация на тему Зона заражения Чернобыльской АЭС: карта последствий взрыва">
            <a:extLst>
              <a:ext uri="{FF2B5EF4-FFF2-40B4-BE49-F238E27FC236}">
                <a16:creationId xmlns:a16="http://schemas.microsoft.com/office/drawing/2014/main" id="{F00D9ECC-2A65-40AD-907C-8C9B2C390914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" r="22805"/>
          <a:stretch/>
        </p:blipFill>
        <p:spPr bwMode="auto">
          <a:xfrm>
            <a:off x="5887720" y="182562"/>
            <a:ext cx="6035040" cy="64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Иллюстрация на тему Зона заражения Чернобыльской АЭС: карта последствий взрыва">
            <a:extLst>
              <a:ext uri="{FF2B5EF4-FFF2-40B4-BE49-F238E27FC236}">
                <a16:creationId xmlns:a16="http://schemas.microsoft.com/office/drawing/2014/main" id="{3BFDB4C7-10F2-487F-8810-00DBFD33755C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" t="2702" r="21508" b="1203"/>
          <a:stretch/>
        </p:blipFill>
        <p:spPr bwMode="auto">
          <a:xfrm>
            <a:off x="0" y="182562"/>
            <a:ext cx="5887720" cy="6492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Иллюстрация на тему Зона заражения Чернобыльской АЭС: карта последствий взрыва">
            <a:extLst>
              <a:ext uri="{FF2B5EF4-FFF2-40B4-BE49-F238E27FC236}">
                <a16:creationId xmlns:a16="http://schemas.microsoft.com/office/drawing/2014/main" id="{33DDCE70-8A10-466F-ADB6-BE779265AA5E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84" t="85337"/>
          <a:stretch/>
        </p:blipFill>
        <p:spPr bwMode="auto">
          <a:xfrm>
            <a:off x="4189254" y="5466080"/>
            <a:ext cx="3396932" cy="1133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5774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794</Words>
  <Application>Microsoft Office PowerPoint</Application>
  <PresentationFormat>Широкоэкранный</PresentationFormat>
  <Paragraphs>80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Wingdings 2</vt:lpstr>
      <vt:lpstr>Тема Office</vt:lpstr>
      <vt:lpstr>Сигнал чернобыльского саркофага</vt:lpstr>
      <vt:lpstr>Презентация PowerPoint</vt:lpstr>
      <vt:lpstr>Ликвидатор – долг чести или приговор?</vt:lpstr>
      <vt:lpstr>Шеренга № 1</vt:lpstr>
      <vt:lpstr>Презентация PowerPoint</vt:lpstr>
      <vt:lpstr>Город -призрак</vt:lpstr>
      <vt:lpstr>Презентация PowerPoint</vt:lpstr>
      <vt:lpstr>В Калужской области от радиоактивных выпадений наиболее пострадали три южных района - Жиздринский, Ульяновский, Хвастовичский с плотностью загрязнения цезием-137 от 1 до 15 Ки/км2. </vt:lpstr>
      <vt:lpstr>Презентация PowerPoint</vt:lpstr>
      <vt:lpstr>Презентация PowerPoint</vt:lpstr>
      <vt:lpstr> Биологическое действие радиоактивных излучений </vt:lpstr>
      <vt:lpstr>Радиационно-индуцированные эффекты у растений и животных</vt:lpstr>
      <vt:lpstr>Рыжий лес</vt:lpstr>
      <vt:lpstr>Презентация PowerPoint</vt:lpstr>
      <vt:lpstr>Презентация PowerPoint</vt:lpstr>
      <vt:lpstr>Лучевая болезнь</vt:lpstr>
      <vt:lpstr>Отдаленные последствия для здоровья (ВОЗ)</vt:lpstr>
      <vt:lpstr>Наиболее  сильно радиация влияет на  быстро растущие клетки – раковые</vt:lpstr>
      <vt:lpstr> Сильное влияние облучение оказывает на наследственность, поражая гены в хромосомах</vt:lpstr>
      <vt:lpstr>ГЕНЕТИЧЕСКИЕ ПОСЛЕДСТВИЯ РАДИАЦИИ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Валентина Старостенко</dc:creator>
  <cp:lastModifiedBy>Валентина Старостенко</cp:lastModifiedBy>
  <cp:revision>25</cp:revision>
  <dcterms:created xsi:type="dcterms:W3CDTF">2021-04-25T17:45:57Z</dcterms:created>
  <dcterms:modified xsi:type="dcterms:W3CDTF">2021-04-25T22:12:12Z</dcterms:modified>
</cp:coreProperties>
</file>